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3" r:id="rId1"/>
  </p:sldMasterIdLst>
  <p:notesMasterIdLst>
    <p:notesMasterId r:id="rId33"/>
  </p:notesMasterIdLst>
  <p:handoutMasterIdLst>
    <p:handoutMasterId r:id="rId34"/>
  </p:handoutMasterIdLst>
  <p:sldIdLst>
    <p:sldId id="699" r:id="rId2"/>
    <p:sldId id="891" r:id="rId3"/>
    <p:sldId id="961" r:id="rId4"/>
    <p:sldId id="965" r:id="rId5"/>
    <p:sldId id="956" r:id="rId6"/>
    <p:sldId id="962" r:id="rId7"/>
    <p:sldId id="966" r:id="rId8"/>
    <p:sldId id="955" r:id="rId9"/>
    <p:sldId id="963" r:id="rId10"/>
    <p:sldId id="967" r:id="rId11"/>
    <p:sldId id="964" r:id="rId12"/>
    <p:sldId id="957" r:id="rId13"/>
    <p:sldId id="700" r:id="rId14"/>
    <p:sldId id="958" r:id="rId15"/>
    <p:sldId id="959" r:id="rId16"/>
    <p:sldId id="939" r:id="rId17"/>
    <p:sldId id="960" r:id="rId18"/>
    <p:sldId id="968" r:id="rId19"/>
    <p:sldId id="970" r:id="rId20"/>
    <p:sldId id="972" r:id="rId21"/>
    <p:sldId id="971" r:id="rId22"/>
    <p:sldId id="973" r:id="rId23"/>
    <p:sldId id="975" r:id="rId24"/>
    <p:sldId id="982" r:id="rId25"/>
    <p:sldId id="974" r:id="rId26"/>
    <p:sldId id="976" r:id="rId27"/>
    <p:sldId id="977" r:id="rId28"/>
    <p:sldId id="978" r:id="rId29"/>
    <p:sldId id="979" r:id="rId30"/>
    <p:sldId id="980" r:id="rId31"/>
    <p:sldId id="981" r:id="rId32"/>
  </p:sldIdLst>
  <p:sldSz cx="9144000" cy="6858000" type="screen4x3"/>
  <p:notesSz cx="6797675" cy="9928225"/>
  <p:defaultTextStyle>
    <a:defPPr>
      <a:defRPr lang="ru-RU"/>
    </a:defPPr>
    <a:lvl1pPr algn="l" rtl="0" fontAlgn="base">
      <a:spcBef>
        <a:spcPct val="0"/>
      </a:spcBef>
      <a:spcAft>
        <a:spcPct val="0"/>
      </a:spcAft>
      <a:defRPr sz="2000" kern="1200">
        <a:solidFill>
          <a:schemeClr val="tx1"/>
        </a:solidFill>
        <a:latin typeface="Verdana" pitchFamily="34" charset="0"/>
        <a:ea typeface="+mn-ea"/>
        <a:cs typeface="+mn-cs"/>
      </a:defRPr>
    </a:lvl1pPr>
    <a:lvl2pPr marL="457200" algn="l" rtl="0" fontAlgn="base">
      <a:spcBef>
        <a:spcPct val="0"/>
      </a:spcBef>
      <a:spcAft>
        <a:spcPct val="0"/>
      </a:spcAft>
      <a:defRPr sz="2000" kern="1200">
        <a:solidFill>
          <a:schemeClr val="tx1"/>
        </a:solidFill>
        <a:latin typeface="Verdana" pitchFamily="34" charset="0"/>
        <a:ea typeface="+mn-ea"/>
        <a:cs typeface="+mn-cs"/>
      </a:defRPr>
    </a:lvl2pPr>
    <a:lvl3pPr marL="914400" algn="l" rtl="0" fontAlgn="base">
      <a:spcBef>
        <a:spcPct val="0"/>
      </a:spcBef>
      <a:spcAft>
        <a:spcPct val="0"/>
      </a:spcAft>
      <a:defRPr sz="2000" kern="1200">
        <a:solidFill>
          <a:schemeClr val="tx1"/>
        </a:solidFill>
        <a:latin typeface="Verdana" pitchFamily="34" charset="0"/>
        <a:ea typeface="+mn-ea"/>
        <a:cs typeface="+mn-cs"/>
      </a:defRPr>
    </a:lvl3pPr>
    <a:lvl4pPr marL="1371600" algn="l" rtl="0" fontAlgn="base">
      <a:spcBef>
        <a:spcPct val="0"/>
      </a:spcBef>
      <a:spcAft>
        <a:spcPct val="0"/>
      </a:spcAft>
      <a:defRPr sz="2000" kern="1200">
        <a:solidFill>
          <a:schemeClr val="tx1"/>
        </a:solidFill>
        <a:latin typeface="Verdana" pitchFamily="34" charset="0"/>
        <a:ea typeface="+mn-ea"/>
        <a:cs typeface="+mn-cs"/>
      </a:defRPr>
    </a:lvl4pPr>
    <a:lvl5pPr marL="1828800" algn="l" rtl="0" fontAlgn="base">
      <a:spcBef>
        <a:spcPct val="0"/>
      </a:spcBef>
      <a:spcAft>
        <a:spcPct val="0"/>
      </a:spcAft>
      <a:defRPr sz="2000" kern="1200">
        <a:solidFill>
          <a:schemeClr val="tx1"/>
        </a:solidFill>
        <a:latin typeface="Verdana" pitchFamily="34" charset="0"/>
        <a:ea typeface="+mn-ea"/>
        <a:cs typeface="+mn-cs"/>
      </a:defRPr>
    </a:lvl5pPr>
    <a:lvl6pPr marL="2286000" algn="l" defTabSz="914400" rtl="0" eaLnBrk="1" latinLnBrk="0" hangingPunct="1">
      <a:defRPr sz="2000" kern="1200">
        <a:solidFill>
          <a:schemeClr val="tx1"/>
        </a:solidFill>
        <a:latin typeface="Verdana" pitchFamily="34" charset="0"/>
        <a:ea typeface="+mn-ea"/>
        <a:cs typeface="+mn-cs"/>
      </a:defRPr>
    </a:lvl6pPr>
    <a:lvl7pPr marL="2743200" algn="l" defTabSz="914400" rtl="0" eaLnBrk="1" latinLnBrk="0" hangingPunct="1">
      <a:defRPr sz="2000" kern="1200">
        <a:solidFill>
          <a:schemeClr val="tx1"/>
        </a:solidFill>
        <a:latin typeface="Verdana" pitchFamily="34" charset="0"/>
        <a:ea typeface="+mn-ea"/>
        <a:cs typeface="+mn-cs"/>
      </a:defRPr>
    </a:lvl7pPr>
    <a:lvl8pPr marL="3200400" algn="l" defTabSz="914400" rtl="0" eaLnBrk="1" latinLnBrk="0" hangingPunct="1">
      <a:defRPr sz="2000" kern="1200">
        <a:solidFill>
          <a:schemeClr val="tx1"/>
        </a:solidFill>
        <a:latin typeface="Verdana" pitchFamily="34" charset="0"/>
        <a:ea typeface="+mn-ea"/>
        <a:cs typeface="+mn-cs"/>
      </a:defRPr>
    </a:lvl8pPr>
    <a:lvl9pPr marL="3657600" algn="l" defTabSz="914400" rtl="0" eaLnBrk="1" latinLnBrk="0" hangingPunct="1">
      <a:defRPr sz="2000" kern="1200">
        <a:solidFill>
          <a:schemeClr val="tx1"/>
        </a:solidFill>
        <a:latin typeface="Verdana" pitchFamily="34" charset="0"/>
        <a:ea typeface="+mn-ea"/>
        <a:cs typeface="+mn-cs"/>
      </a:defRPr>
    </a:lvl9pPr>
  </p:defaultTextStyle>
  <p:extLst>
    <p:ext uri="{521415D9-36F7-43E2-AB2F-B90AF26B5E84}">
      <p14:sectionLst xmlns:p14="http://schemas.microsoft.com/office/powerpoint/2010/main">
        <p14:section name="Раздел по умолчанию" id="{8884F886-BF22-49CE-BE98-8DC6601ACEEE}">
          <p14:sldIdLst>
            <p14:sldId id="699"/>
            <p14:sldId id="891"/>
            <p14:sldId id="961"/>
            <p14:sldId id="965"/>
            <p14:sldId id="956"/>
            <p14:sldId id="962"/>
            <p14:sldId id="966"/>
            <p14:sldId id="955"/>
            <p14:sldId id="963"/>
            <p14:sldId id="967"/>
            <p14:sldId id="964"/>
            <p14:sldId id="957"/>
            <p14:sldId id="700"/>
            <p14:sldId id="958"/>
            <p14:sldId id="959"/>
            <p14:sldId id="939"/>
            <p14:sldId id="960"/>
            <p14:sldId id="968"/>
            <p14:sldId id="970"/>
            <p14:sldId id="972"/>
            <p14:sldId id="971"/>
          </p14:sldIdLst>
        </p14:section>
        <p14:section name="Раздел без заголовка" id="{ED6C1922-4B84-4552-BDED-7E34B9D2FB4C}">
          <p14:sldIdLst>
            <p14:sldId id="973"/>
            <p14:sldId id="975"/>
            <p14:sldId id="982"/>
            <p14:sldId id="974"/>
            <p14:sldId id="976"/>
            <p14:sldId id="977"/>
            <p14:sldId id="978"/>
            <p14:sldId id="979"/>
            <p14:sldId id="980"/>
            <p14:sldId id="981"/>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0000"/>
    <a:srgbClr val="0000FF"/>
    <a:srgbClr val="FFFF66"/>
    <a:srgbClr val="0000CC"/>
    <a:srgbClr val="CC0000"/>
    <a:srgbClr val="ECC006"/>
    <a:srgbClr val="3C5B19"/>
    <a:srgbClr val="663300"/>
    <a:srgbClr val="A6DF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7194" autoAdjust="0"/>
    <p:restoredTop sz="98343" autoAdjust="0"/>
  </p:normalViewPr>
  <p:slideViewPr>
    <p:cSldViewPr>
      <p:cViewPr>
        <p:scale>
          <a:sx n="97" d="100"/>
          <a:sy n="97" d="100"/>
        </p:scale>
        <p:origin x="-114" y="-3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4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826" name="Rectangle 2"/>
          <p:cNvSpPr>
            <a:spLocks noGrp="1" noChangeArrowheads="1"/>
          </p:cNvSpPr>
          <p:nvPr>
            <p:ph type="hdr" sz="quarter"/>
          </p:nvPr>
        </p:nvSpPr>
        <p:spPr bwMode="auto">
          <a:xfrm>
            <a:off x="0" y="0"/>
            <a:ext cx="2943225" cy="498475"/>
          </a:xfrm>
          <a:prstGeom prst="rect">
            <a:avLst/>
          </a:prstGeom>
          <a:noFill/>
          <a:ln w="9525">
            <a:noFill/>
            <a:miter lim="800000"/>
            <a:headEnd/>
            <a:tailEnd/>
          </a:ln>
          <a:effectLst/>
        </p:spPr>
        <p:txBody>
          <a:bodyPr vert="horz" wrap="square" lIns="92710" tIns="46355" rIns="92710" bIns="46355" numCol="1" anchor="t" anchorCtr="0" compatLnSpc="1">
            <a:prstTxWarp prst="textNoShape">
              <a:avLst/>
            </a:prstTxWarp>
          </a:bodyPr>
          <a:lstStyle>
            <a:lvl1pPr defTabSz="928411">
              <a:defRPr sz="1200">
                <a:latin typeface="Arial" charset="0"/>
              </a:defRPr>
            </a:lvl1pPr>
          </a:lstStyle>
          <a:p>
            <a:pPr>
              <a:defRPr/>
            </a:pPr>
            <a:endParaRPr lang="ru-RU"/>
          </a:p>
        </p:txBody>
      </p:sp>
      <p:sp>
        <p:nvSpPr>
          <p:cNvPr id="205827" name="Rectangle 3"/>
          <p:cNvSpPr>
            <a:spLocks noGrp="1" noChangeArrowheads="1"/>
          </p:cNvSpPr>
          <p:nvPr>
            <p:ph type="dt" sz="quarter" idx="1"/>
          </p:nvPr>
        </p:nvSpPr>
        <p:spPr bwMode="auto">
          <a:xfrm>
            <a:off x="3851275" y="0"/>
            <a:ext cx="2944813" cy="498475"/>
          </a:xfrm>
          <a:prstGeom prst="rect">
            <a:avLst/>
          </a:prstGeom>
          <a:noFill/>
          <a:ln w="9525">
            <a:noFill/>
            <a:miter lim="800000"/>
            <a:headEnd/>
            <a:tailEnd/>
          </a:ln>
          <a:effectLst/>
        </p:spPr>
        <p:txBody>
          <a:bodyPr vert="horz" wrap="square" lIns="92710" tIns="46355" rIns="92710" bIns="46355" numCol="1" anchor="t" anchorCtr="0" compatLnSpc="1">
            <a:prstTxWarp prst="textNoShape">
              <a:avLst/>
            </a:prstTxWarp>
          </a:bodyPr>
          <a:lstStyle>
            <a:lvl1pPr algn="r" defTabSz="928411">
              <a:defRPr sz="1200">
                <a:latin typeface="Arial" charset="0"/>
              </a:defRPr>
            </a:lvl1pPr>
          </a:lstStyle>
          <a:p>
            <a:pPr>
              <a:defRPr/>
            </a:pPr>
            <a:endParaRPr lang="ru-RU"/>
          </a:p>
        </p:txBody>
      </p:sp>
      <p:sp>
        <p:nvSpPr>
          <p:cNvPr id="205828" name="Rectangle 4"/>
          <p:cNvSpPr>
            <a:spLocks noGrp="1" noChangeArrowheads="1"/>
          </p:cNvSpPr>
          <p:nvPr>
            <p:ph type="ftr" sz="quarter" idx="2"/>
          </p:nvPr>
        </p:nvSpPr>
        <p:spPr bwMode="auto">
          <a:xfrm>
            <a:off x="0" y="9428163"/>
            <a:ext cx="2943225" cy="498475"/>
          </a:xfrm>
          <a:prstGeom prst="rect">
            <a:avLst/>
          </a:prstGeom>
          <a:noFill/>
          <a:ln w="9525">
            <a:noFill/>
            <a:miter lim="800000"/>
            <a:headEnd/>
            <a:tailEnd/>
          </a:ln>
          <a:effectLst/>
        </p:spPr>
        <p:txBody>
          <a:bodyPr vert="horz" wrap="square" lIns="92710" tIns="46355" rIns="92710" bIns="46355" numCol="1" anchor="b" anchorCtr="0" compatLnSpc="1">
            <a:prstTxWarp prst="textNoShape">
              <a:avLst/>
            </a:prstTxWarp>
          </a:bodyPr>
          <a:lstStyle>
            <a:lvl1pPr defTabSz="928411">
              <a:defRPr sz="1200">
                <a:latin typeface="Arial" charset="0"/>
              </a:defRPr>
            </a:lvl1pPr>
          </a:lstStyle>
          <a:p>
            <a:pPr>
              <a:defRPr/>
            </a:pPr>
            <a:endParaRPr lang="ru-RU"/>
          </a:p>
        </p:txBody>
      </p:sp>
      <p:sp>
        <p:nvSpPr>
          <p:cNvPr id="205829" name="Rectangle 5"/>
          <p:cNvSpPr>
            <a:spLocks noGrp="1" noChangeArrowheads="1"/>
          </p:cNvSpPr>
          <p:nvPr>
            <p:ph type="sldNum" sz="quarter" idx="3"/>
          </p:nvPr>
        </p:nvSpPr>
        <p:spPr bwMode="auto">
          <a:xfrm>
            <a:off x="3851275" y="9428163"/>
            <a:ext cx="2944813" cy="498475"/>
          </a:xfrm>
          <a:prstGeom prst="rect">
            <a:avLst/>
          </a:prstGeom>
          <a:noFill/>
          <a:ln w="9525">
            <a:noFill/>
            <a:miter lim="800000"/>
            <a:headEnd/>
            <a:tailEnd/>
          </a:ln>
          <a:effectLst/>
        </p:spPr>
        <p:txBody>
          <a:bodyPr vert="horz" wrap="square" lIns="92710" tIns="46355" rIns="92710" bIns="46355" numCol="1" anchor="b" anchorCtr="0" compatLnSpc="1">
            <a:prstTxWarp prst="textNoShape">
              <a:avLst/>
            </a:prstTxWarp>
          </a:bodyPr>
          <a:lstStyle>
            <a:lvl1pPr algn="r" defTabSz="928411">
              <a:defRPr sz="1200">
                <a:latin typeface="Arial" charset="0"/>
              </a:defRPr>
            </a:lvl1pPr>
          </a:lstStyle>
          <a:p>
            <a:pPr>
              <a:defRPr/>
            </a:pPr>
            <a:fld id="{F53D9523-006E-4D98-BD8E-6A059DF7772C}" type="slidenum">
              <a:rPr lang="ru-RU"/>
              <a:pPr>
                <a:defRPr/>
              </a:pPr>
              <a:t>‹#›</a:t>
            </a:fld>
            <a:endParaRPr lang="ru-RU"/>
          </a:p>
        </p:txBody>
      </p:sp>
    </p:spTree>
    <p:extLst>
      <p:ext uri="{BB962C8B-B14F-4D97-AF65-F5344CB8AC3E}">
        <p14:creationId xmlns:p14="http://schemas.microsoft.com/office/powerpoint/2010/main" val="17451051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3225" cy="498475"/>
          </a:xfrm>
          <a:prstGeom prst="rect">
            <a:avLst/>
          </a:prstGeom>
          <a:noFill/>
          <a:ln w="9525">
            <a:noFill/>
            <a:miter lim="800000"/>
            <a:headEnd/>
            <a:tailEnd/>
          </a:ln>
          <a:effectLst/>
        </p:spPr>
        <p:txBody>
          <a:bodyPr vert="horz" wrap="square" lIns="92710" tIns="46355" rIns="92710" bIns="46355" numCol="1" anchor="t" anchorCtr="0" compatLnSpc="1">
            <a:prstTxWarp prst="textNoShape">
              <a:avLst/>
            </a:prstTxWarp>
          </a:bodyPr>
          <a:lstStyle>
            <a:lvl1pPr defTabSz="928411">
              <a:defRPr sz="1200">
                <a:latin typeface="Arial" charset="0"/>
              </a:defRPr>
            </a:lvl1pPr>
          </a:lstStyle>
          <a:p>
            <a:pPr>
              <a:defRPr/>
            </a:pPr>
            <a:endParaRPr lang="ru-RU"/>
          </a:p>
        </p:txBody>
      </p:sp>
      <p:sp>
        <p:nvSpPr>
          <p:cNvPr id="6147" name="Rectangle 3"/>
          <p:cNvSpPr>
            <a:spLocks noGrp="1" noChangeArrowheads="1"/>
          </p:cNvSpPr>
          <p:nvPr>
            <p:ph type="dt" idx="1"/>
          </p:nvPr>
        </p:nvSpPr>
        <p:spPr bwMode="auto">
          <a:xfrm>
            <a:off x="3851275" y="0"/>
            <a:ext cx="2944813" cy="498475"/>
          </a:xfrm>
          <a:prstGeom prst="rect">
            <a:avLst/>
          </a:prstGeom>
          <a:noFill/>
          <a:ln w="9525">
            <a:noFill/>
            <a:miter lim="800000"/>
            <a:headEnd/>
            <a:tailEnd/>
          </a:ln>
          <a:effectLst/>
        </p:spPr>
        <p:txBody>
          <a:bodyPr vert="horz" wrap="square" lIns="92710" tIns="46355" rIns="92710" bIns="46355" numCol="1" anchor="t" anchorCtr="0" compatLnSpc="1">
            <a:prstTxWarp prst="textNoShape">
              <a:avLst/>
            </a:prstTxWarp>
          </a:bodyPr>
          <a:lstStyle>
            <a:lvl1pPr algn="r" defTabSz="928411">
              <a:defRPr sz="1200">
                <a:latin typeface="Arial" charset="0"/>
              </a:defRPr>
            </a:lvl1pPr>
          </a:lstStyle>
          <a:p>
            <a:pPr>
              <a:defRPr/>
            </a:pPr>
            <a:endParaRPr lang="ru-RU"/>
          </a:p>
        </p:txBody>
      </p:sp>
      <p:sp>
        <p:nvSpPr>
          <p:cNvPr id="26628" name="Rectangle 4"/>
          <p:cNvSpPr>
            <a:spLocks noGrp="1" noRot="1" noChangeAspect="1" noChangeArrowheads="1" noTextEdit="1"/>
          </p:cNvSpPr>
          <p:nvPr>
            <p:ph type="sldImg" idx="2"/>
          </p:nvPr>
        </p:nvSpPr>
        <p:spPr bwMode="auto">
          <a:xfrm>
            <a:off x="917575" y="744538"/>
            <a:ext cx="4964113"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681038" y="4716463"/>
            <a:ext cx="5435600" cy="4467225"/>
          </a:xfrm>
          <a:prstGeom prst="rect">
            <a:avLst/>
          </a:prstGeom>
          <a:noFill/>
          <a:ln w="9525">
            <a:noFill/>
            <a:miter lim="800000"/>
            <a:headEnd/>
            <a:tailEnd/>
          </a:ln>
          <a:effectLst/>
        </p:spPr>
        <p:txBody>
          <a:bodyPr vert="horz" wrap="square" lIns="92710" tIns="46355" rIns="92710" bIns="46355"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150" name="Rectangle 6"/>
          <p:cNvSpPr>
            <a:spLocks noGrp="1" noChangeArrowheads="1"/>
          </p:cNvSpPr>
          <p:nvPr>
            <p:ph type="ftr" sz="quarter" idx="4"/>
          </p:nvPr>
        </p:nvSpPr>
        <p:spPr bwMode="auto">
          <a:xfrm>
            <a:off x="0" y="9428163"/>
            <a:ext cx="2943225" cy="498475"/>
          </a:xfrm>
          <a:prstGeom prst="rect">
            <a:avLst/>
          </a:prstGeom>
          <a:noFill/>
          <a:ln w="9525">
            <a:noFill/>
            <a:miter lim="800000"/>
            <a:headEnd/>
            <a:tailEnd/>
          </a:ln>
          <a:effectLst/>
        </p:spPr>
        <p:txBody>
          <a:bodyPr vert="horz" wrap="square" lIns="92710" tIns="46355" rIns="92710" bIns="46355" numCol="1" anchor="b" anchorCtr="0" compatLnSpc="1">
            <a:prstTxWarp prst="textNoShape">
              <a:avLst/>
            </a:prstTxWarp>
          </a:bodyPr>
          <a:lstStyle>
            <a:lvl1pPr defTabSz="928411">
              <a:defRPr sz="1200">
                <a:latin typeface="Arial" charset="0"/>
              </a:defRPr>
            </a:lvl1pPr>
          </a:lstStyle>
          <a:p>
            <a:pPr>
              <a:defRPr/>
            </a:pPr>
            <a:endParaRPr lang="ru-RU"/>
          </a:p>
        </p:txBody>
      </p:sp>
      <p:sp>
        <p:nvSpPr>
          <p:cNvPr id="6151" name="Rectangle 7"/>
          <p:cNvSpPr>
            <a:spLocks noGrp="1" noChangeArrowheads="1"/>
          </p:cNvSpPr>
          <p:nvPr>
            <p:ph type="sldNum" sz="quarter" idx="5"/>
          </p:nvPr>
        </p:nvSpPr>
        <p:spPr bwMode="auto">
          <a:xfrm>
            <a:off x="3851275" y="9428163"/>
            <a:ext cx="2944813" cy="498475"/>
          </a:xfrm>
          <a:prstGeom prst="rect">
            <a:avLst/>
          </a:prstGeom>
          <a:noFill/>
          <a:ln w="9525">
            <a:noFill/>
            <a:miter lim="800000"/>
            <a:headEnd/>
            <a:tailEnd/>
          </a:ln>
          <a:effectLst/>
        </p:spPr>
        <p:txBody>
          <a:bodyPr vert="horz" wrap="square" lIns="92710" tIns="46355" rIns="92710" bIns="46355" numCol="1" anchor="b" anchorCtr="0" compatLnSpc="1">
            <a:prstTxWarp prst="textNoShape">
              <a:avLst/>
            </a:prstTxWarp>
          </a:bodyPr>
          <a:lstStyle>
            <a:lvl1pPr algn="r" defTabSz="928411">
              <a:defRPr sz="1200">
                <a:latin typeface="Arial" charset="0"/>
              </a:defRPr>
            </a:lvl1pPr>
          </a:lstStyle>
          <a:p>
            <a:pPr>
              <a:defRPr/>
            </a:pPr>
            <a:fld id="{69478158-481B-445A-9D0B-F3940FFF02B9}" type="slidenum">
              <a:rPr lang="ru-RU"/>
              <a:pPr>
                <a:defRPr/>
              </a:pPr>
              <a:t>‹#›</a:t>
            </a:fld>
            <a:endParaRPr lang="ru-RU"/>
          </a:p>
        </p:txBody>
      </p:sp>
    </p:spTree>
    <p:extLst>
      <p:ext uri="{BB962C8B-B14F-4D97-AF65-F5344CB8AC3E}">
        <p14:creationId xmlns:p14="http://schemas.microsoft.com/office/powerpoint/2010/main" val="42683260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69478158-481B-445A-9D0B-F3940FFF02B9}" type="slidenum">
              <a:rPr lang="ru-RU" smtClean="0"/>
              <a:pPr>
                <a:defRPr/>
              </a:pPr>
              <a:t>13</a:t>
            </a:fld>
            <a:endParaRPr lang="ru-RU"/>
          </a:p>
        </p:txBody>
      </p:sp>
    </p:spTree>
    <p:extLst>
      <p:ext uri="{BB962C8B-B14F-4D97-AF65-F5344CB8AC3E}">
        <p14:creationId xmlns:p14="http://schemas.microsoft.com/office/powerpoint/2010/main" val="21134173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69478158-481B-445A-9D0B-F3940FFF02B9}" type="slidenum">
              <a:rPr lang="ru-RU" smtClean="0"/>
              <a:pPr>
                <a:defRPr/>
              </a:pPr>
              <a:t>23</a:t>
            </a:fld>
            <a:endParaRPr lang="ru-RU"/>
          </a:p>
        </p:txBody>
      </p:sp>
    </p:spTree>
    <p:extLst>
      <p:ext uri="{BB962C8B-B14F-4D97-AF65-F5344CB8AC3E}">
        <p14:creationId xmlns:p14="http://schemas.microsoft.com/office/powerpoint/2010/main" val="21134173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69478158-481B-445A-9D0B-F3940FFF02B9}" type="slidenum">
              <a:rPr lang="ru-RU" smtClean="0"/>
              <a:pPr>
                <a:defRPr/>
              </a:pPr>
              <a:t>24</a:t>
            </a:fld>
            <a:endParaRPr lang="ru-RU"/>
          </a:p>
        </p:txBody>
      </p:sp>
    </p:spTree>
    <p:extLst>
      <p:ext uri="{BB962C8B-B14F-4D97-AF65-F5344CB8AC3E}">
        <p14:creationId xmlns:p14="http://schemas.microsoft.com/office/powerpoint/2010/main" val="21134173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69478158-481B-445A-9D0B-F3940FFF02B9}" type="slidenum">
              <a:rPr lang="ru-RU" smtClean="0"/>
              <a:pPr>
                <a:defRPr/>
              </a:pPr>
              <a:t>25</a:t>
            </a:fld>
            <a:endParaRPr lang="ru-RU"/>
          </a:p>
        </p:txBody>
      </p:sp>
    </p:spTree>
    <p:extLst>
      <p:ext uri="{BB962C8B-B14F-4D97-AF65-F5344CB8AC3E}">
        <p14:creationId xmlns:p14="http://schemas.microsoft.com/office/powerpoint/2010/main" val="21134173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69478158-481B-445A-9D0B-F3940FFF02B9}" type="slidenum">
              <a:rPr lang="ru-RU" smtClean="0"/>
              <a:pPr>
                <a:defRPr/>
              </a:pPr>
              <a:t>26</a:t>
            </a:fld>
            <a:endParaRPr lang="ru-RU"/>
          </a:p>
        </p:txBody>
      </p:sp>
    </p:spTree>
    <p:extLst>
      <p:ext uri="{BB962C8B-B14F-4D97-AF65-F5344CB8AC3E}">
        <p14:creationId xmlns:p14="http://schemas.microsoft.com/office/powerpoint/2010/main" val="2113417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69478158-481B-445A-9D0B-F3940FFF02B9}" type="slidenum">
              <a:rPr lang="ru-RU" smtClean="0"/>
              <a:pPr>
                <a:defRPr/>
              </a:pPr>
              <a:t>27</a:t>
            </a:fld>
            <a:endParaRPr lang="ru-RU"/>
          </a:p>
        </p:txBody>
      </p:sp>
    </p:spTree>
    <p:extLst>
      <p:ext uri="{BB962C8B-B14F-4D97-AF65-F5344CB8AC3E}">
        <p14:creationId xmlns:p14="http://schemas.microsoft.com/office/powerpoint/2010/main" val="21134173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69478158-481B-445A-9D0B-F3940FFF02B9}" type="slidenum">
              <a:rPr lang="ru-RU" smtClean="0"/>
              <a:pPr>
                <a:defRPr/>
              </a:pPr>
              <a:t>28</a:t>
            </a:fld>
            <a:endParaRPr lang="ru-RU"/>
          </a:p>
        </p:txBody>
      </p:sp>
    </p:spTree>
    <p:extLst>
      <p:ext uri="{BB962C8B-B14F-4D97-AF65-F5344CB8AC3E}">
        <p14:creationId xmlns:p14="http://schemas.microsoft.com/office/powerpoint/2010/main" val="21134173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69478158-481B-445A-9D0B-F3940FFF02B9}" type="slidenum">
              <a:rPr lang="ru-RU" smtClean="0"/>
              <a:pPr>
                <a:defRPr/>
              </a:pPr>
              <a:t>29</a:t>
            </a:fld>
            <a:endParaRPr lang="ru-RU"/>
          </a:p>
        </p:txBody>
      </p:sp>
    </p:spTree>
    <p:extLst>
      <p:ext uri="{BB962C8B-B14F-4D97-AF65-F5344CB8AC3E}">
        <p14:creationId xmlns:p14="http://schemas.microsoft.com/office/powerpoint/2010/main" val="21134173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69478158-481B-445A-9D0B-F3940FFF02B9}" type="slidenum">
              <a:rPr lang="ru-RU" smtClean="0"/>
              <a:pPr>
                <a:defRPr/>
              </a:pPr>
              <a:t>30</a:t>
            </a:fld>
            <a:endParaRPr lang="ru-RU"/>
          </a:p>
        </p:txBody>
      </p:sp>
    </p:spTree>
    <p:extLst>
      <p:ext uri="{BB962C8B-B14F-4D97-AF65-F5344CB8AC3E}">
        <p14:creationId xmlns:p14="http://schemas.microsoft.com/office/powerpoint/2010/main" val="21134173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69478158-481B-445A-9D0B-F3940FFF02B9}" type="slidenum">
              <a:rPr lang="ru-RU" smtClean="0"/>
              <a:pPr>
                <a:defRPr/>
              </a:pPr>
              <a:t>31</a:t>
            </a:fld>
            <a:endParaRPr lang="ru-RU"/>
          </a:p>
        </p:txBody>
      </p:sp>
    </p:spTree>
    <p:extLst>
      <p:ext uri="{BB962C8B-B14F-4D97-AF65-F5344CB8AC3E}">
        <p14:creationId xmlns:p14="http://schemas.microsoft.com/office/powerpoint/2010/main" val="2113417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69478158-481B-445A-9D0B-F3940FFF02B9}" type="slidenum">
              <a:rPr lang="ru-RU" smtClean="0"/>
              <a:pPr>
                <a:defRPr/>
              </a:pPr>
              <a:t>14</a:t>
            </a:fld>
            <a:endParaRPr lang="ru-RU"/>
          </a:p>
        </p:txBody>
      </p:sp>
    </p:spTree>
    <p:extLst>
      <p:ext uri="{BB962C8B-B14F-4D97-AF65-F5344CB8AC3E}">
        <p14:creationId xmlns:p14="http://schemas.microsoft.com/office/powerpoint/2010/main" val="2113417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69478158-481B-445A-9D0B-F3940FFF02B9}" type="slidenum">
              <a:rPr lang="ru-RU" smtClean="0"/>
              <a:pPr>
                <a:defRPr/>
              </a:pPr>
              <a:t>15</a:t>
            </a:fld>
            <a:endParaRPr lang="ru-RU"/>
          </a:p>
        </p:txBody>
      </p:sp>
    </p:spTree>
    <p:extLst>
      <p:ext uri="{BB962C8B-B14F-4D97-AF65-F5344CB8AC3E}">
        <p14:creationId xmlns:p14="http://schemas.microsoft.com/office/powerpoint/2010/main" val="2113417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69478158-481B-445A-9D0B-F3940FFF02B9}" type="slidenum">
              <a:rPr lang="ru-RU" smtClean="0"/>
              <a:pPr>
                <a:defRPr/>
              </a:pPr>
              <a:t>17</a:t>
            </a:fld>
            <a:endParaRPr lang="ru-RU"/>
          </a:p>
        </p:txBody>
      </p:sp>
    </p:spTree>
    <p:extLst>
      <p:ext uri="{BB962C8B-B14F-4D97-AF65-F5344CB8AC3E}">
        <p14:creationId xmlns:p14="http://schemas.microsoft.com/office/powerpoint/2010/main" val="2113417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69478158-481B-445A-9D0B-F3940FFF02B9}" type="slidenum">
              <a:rPr lang="ru-RU" smtClean="0"/>
              <a:pPr>
                <a:defRPr/>
              </a:pPr>
              <a:t>18</a:t>
            </a:fld>
            <a:endParaRPr lang="ru-RU"/>
          </a:p>
        </p:txBody>
      </p:sp>
    </p:spTree>
    <p:extLst>
      <p:ext uri="{BB962C8B-B14F-4D97-AF65-F5344CB8AC3E}">
        <p14:creationId xmlns:p14="http://schemas.microsoft.com/office/powerpoint/2010/main" val="2113417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69478158-481B-445A-9D0B-F3940FFF02B9}" type="slidenum">
              <a:rPr lang="ru-RU" smtClean="0"/>
              <a:pPr>
                <a:defRPr/>
              </a:pPr>
              <a:t>19</a:t>
            </a:fld>
            <a:endParaRPr lang="ru-RU"/>
          </a:p>
        </p:txBody>
      </p:sp>
    </p:spTree>
    <p:extLst>
      <p:ext uri="{BB962C8B-B14F-4D97-AF65-F5344CB8AC3E}">
        <p14:creationId xmlns:p14="http://schemas.microsoft.com/office/powerpoint/2010/main" val="2113417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69478158-481B-445A-9D0B-F3940FFF02B9}" type="slidenum">
              <a:rPr lang="ru-RU" smtClean="0"/>
              <a:pPr>
                <a:defRPr/>
              </a:pPr>
              <a:t>20</a:t>
            </a:fld>
            <a:endParaRPr lang="ru-RU"/>
          </a:p>
        </p:txBody>
      </p:sp>
    </p:spTree>
    <p:extLst>
      <p:ext uri="{BB962C8B-B14F-4D97-AF65-F5344CB8AC3E}">
        <p14:creationId xmlns:p14="http://schemas.microsoft.com/office/powerpoint/2010/main" val="2113417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69478158-481B-445A-9D0B-F3940FFF02B9}" type="slidenum">
              <a:rPr lang="ru-RU" smtClean="0"/>
              <a:pPr>
                <a:defRPr/>
              </a:pPr>
              <a:t>21</a:t>
            </a:fld>
            <a:endParaRPr lang="ru-RU"/>
          </a:p>
        </p:txBody>
      </p:sp>
    </p:spTree>
    <p:extLst>
      <p:ext uri="{BB962C8B-B14F-4D97-AF65-F5344CB8AC3E}">
        <p14:creationId xmlns:p14="http://schemas.microsoft.com/office/powerpoint/2010/main" val="2113417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69478158-481B-445A-9D0B-F3940FFF02B9}" type="slidenum">
              <a:rPr lang="ru-RU" smtClean="0"/>
              <a:pPr>
                <a:defRPr/>
              </a:pPr>
              <a:t>22</a:t>
            </a:fld>
            <a:endParaRPr lang="ru-RU"/>
          </a:p>
        </p:txBody>
      </p:sp>
    </p:spTree>
    <p:extLst>
      <p:ext uri="{BB962C8B-B14F-4D97-AF65-F5344CB8AC3E}">
        <p14:creationId xmlns:p14="http://schemas.microsoft.com/office/powerpoint/2010/main" val="2113417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DC087704-3992-4D4A-B737-181E6E274DE7}" type="slidenum">
              <a:rPr lang="ru-RU"/>
              <a:pPr>
                <a:defRPr/>
              </a:pPr>
              <a:t>‹#›</a:t>
            </a:fld>
            <a:endParaRPr lang="ru-RU"/>
          </a:p>
        </p:txBody>
      </p:sp>
    </p:spTree>
    <p:extLst>
      <p:ext uri="{BB962C8B-B14F-4D97-AF65-F5344CB8AC3E}">
        <p14:creationId xmlns:p14="http://schemas.microsoft.com/office/powerpoint/2010/main" val="121307022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AD932E96-A4E5-4149-9A29-42636D389D99}" type="slidenum">
              <a:rPr lang="ru-RU"/>
              <a:pPr>
                <a:defRPr/>
              </a:pPr>
              <a:t>‹#›</a:t>
            </a:fld>
            <a:endParaRPr lang="ru-RU"/>
          </a:p>
        </p:txBody>
      </p:sp>
    </p:spTree>
    <p:extLst>
      <p:ext uri="{BB962C8B-B14F-4D97-AF65-F5344CB8AC3E}">
        <p14:creationId xmlns:p14="http://schemas.microsoft.com/office/powerpoint/2010/main" val="230824772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381000"/>
            <a:ext cx="2057400" cy="57150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381000"/>
            <a:ext cx="6019800" cy="57150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248B5BEB-D0B2-46A8-9988-C3E8FD5DDFC2}" type="slidenum">
              <a:rPr lang="ru-RU"/>
              <a:pPr>
                <a:defRPr/>
              </a:pPr>
              <a:t>‹#›</a:t>
            </a:fld>
            <a:endParaRPr lang="ru-RU"/>
          </a:p>
        </p:txBody>
      </p:sp>
    </p:spTree>
    <p:extLst>
      <p:ext uri="{BB962C8B-B14F-4D97-AF65-F5344CB8AC3E}">
        <p14:creationId xmlns:p14="http://schemas.microsoft.com/office/powerpoint/2010/main" val="423864268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381000"/>
            <a:ext cx="8229600" cy="5715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029DD5FF-250C-4DC9-B5D4-430A92484D2A}" type="slidenum">
              <a:rPr lang="ru-RU"/>
              <a:pPr>
                <a:defRPr/>
              </a:pPr>
              <a:t>‹#›</a:t>
            </a:fld>
            <a:endParaRPr lang="ru-RU"/>
          </a:p>
        </p:txBody>
      </p:sp>
    </p:spTree>
    <p:extLst>
      <p:ext uri="{BB962C8B-B14F-4D97-AF65-F5344CB8AC3E}">
        <p14:creationId xmlns:p14="http://schemas.microsoft.com/office/powerpoint/2010/main" val="411220692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81000"/>
            <a:ext cx="8229600" cy="1371600"/>
          </a:xfrm>
        </p:spPr>
        <p:txBody>
          <a:bodyPr/>
          <a:lstStyle/>
          <a:p>
            <a:r>
              <a:rPr lang="ru-RU" smtClean="0"/>
              <a:t>Образец заголовка</a:t>
            </a:r>
            <a:endParaRPr lang="ru-RU"/>
          </a:p>
        </p:txBody>
      </p:sp>
      <p:sp>
        <p:nvSpPr>
          <p:cNvPr id="3" name="Диаграмма 2"/>
          <p:cNvSpPr>
            <a:spLocks noGrp="1"/>
          </p:cNvSpPr>
          <p:nvPr>
            <p:ph type="chart" idx="1"/>
          </p:nvPr>
        </p:nvSpPr>
        <p:spPr>
          <a:xfrm>
            <a:off x="457200" y="1981200"/>
            <a:ext cx="8229600" cy="4114800"/>
          </a:xfrm>
        </p:spPr>
        <p:txBody>
          <a:bodyPr/>
          <a:lstStyle/>
          <a:p>
            <a:pPr lvl="0"/>
            <a:endParaRPr lang="ru-RU"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7E9CFE66-A5F2-45A6-BE2A-032143CE4487}" type="slidenum">
              <a:rPr lang="ru-RU"/>
              <a:pPr>
                <a:defRPr/>
              </a:pPr>
              <a:t>‹#›</a:t>
            </a:fld>
            <a:endParaRPr lang="ru-RU"/>
          </a:p>
        </p:txBody>
      </p:sp>
    </p:spTree>
    <p:extLst>
      <p:ext uri="{BB962C8B-B14F-4D97-AF65-F5344CB8AC3E}">
        <p14:creationId xmlns:p14="http://schemas.microsoft.com/office/powerpoint/2010/main" val="129681272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2F4FFF17-1C59-4B4A-83AA-8E9C1BA78126}" type="slidenum">
              <a:rPr lang="ru-RU"/>
              <a:pPr>
                <a:defRPr/>
              </a:pPr>
              <a:t>‹#›</a:t>
            </a:fld>
            <a:endParaRPr lang="ru-RU"/>
          </a:p>
        </p:txBody>
      </p:sp>
    </p:spTree>
    <p:extLst>
      <p:ext uri="{BB962C8B-B14F-4D97-AF65-F5344CB8AC3E}">
        <p14:creationId xmlns:p14="http://schemas.microsoft.com/office/powerpoint/2010/main" val="132057642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C666C667-0095-400C-B747-E176536DFB0F}" type="slidenum">
              <a:rPr lang="ru-RU"/>
              <a:pPr>
                <a:defRPr/>
              </a:pPr>
              <a:t>‹#›</a:t>
            </a:fld>
            <a:endParaRPr lang="ru-RU"/>
          </a:p>
        </p:txBody>
      </p:sp>
    </p:spTree>
    <p:extLst>
      <p:ext uri="{BB962C8B-B14F-4D97-AF65-F5344CB8AC3E}">
        <p14:creationId xmlns:p14="http://schemas.microsoft.com/office/powerpoint/2010/main" val="5934985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97340ADD-CC83-48DC-8969-D5912D8BB40C}" type="slidenum">
              <a:rPr lang="ru-RU"/>
              <a:pPr>
                <a:defRPr/>
              </a:pPr>
              <a:t>‹#›</a:t>
            </a:fld>
            <a:endParaRPr lang="ru-RU"/>
          </a:p>
        </p:txBody>
      </p:sp>
    </p:spTree>
    <p:extLst>
      <p:ext uri="{BB962C8B-B14F-4D97-AF65-F5344CB8AC3E}">
        <p14:creationId xmlns:p14="http://schemas.microsoft.com/office/powerpoint/2010/main" val="348503110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4A5BCAE3-EA58-41C1-AB54-4D0949BDDB2B}" type="slidenum">
              <a:rPr lang="ru-RU"/>
              <a:pPr>
                <a:defRPr/>
              </a:pPr>
              <a:t>‹#›</a:t>
            </a:fld>
            <a:endParaRPr lang="ru-RU"/>
          </a:p>
        </p:txBody>
      </p:sp>
    </p:spTree>
    <p:extLst>
      <p:ext uri="{BB962C8B-B14F-4D97-AF65-F5344CB8AC3E}">
        <p14:creationId xmlns:p14="http://schemas.microsoft.com/office/powerpoint/2010/main" val="247589893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9DB58D85-99A7-437C-A479-D1A7E6048892}" type="slidenum">
              <a:rPr lang="ru-RU"/>
              <a:pPr>
                <a:defRPr/>
              </a:pPr>
              <a:t>‹#›</a:t>
            </a:fld>
            <a:endParaRPr lang="ru-RU"/>
          </a:p>
        </p:txBody>
      </p:sp>
    </p:spTree>
    <p:extLst>
      <p:ext uri="{BB962C8B-B14F-4D97-AF65-F5344CB8AC3E}">
        <p14:creationId xmlns:p14="http://schemas.microsoft.com/office/powerpoint/2010/main" val="70771876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39A307E2-7A52-4E4E-B915-774C6F88C464}" type="slidenum">
              <a:rPr lang="ru-RU"/>
              <a:pPr>
                <a:defRPr/>
              </a:pPr>
              <a:t>‹#›</a:t>
            </a:fld>
            <a:endParaRPr lang="ru-RU"/>
          </a:p>
        </p:txBody>
      </p:sp>
    </p:spTree>
    <p:extLst>
      <p:ext uri="{BB962C8B-B14F-4D97-AF65-F5344CB8AC3E}">
        <p14:creationId xmlns:p14="http://schemas.microsoft.com/office/powerpoint/2010/main" val="262603606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15EDE976-4CEF-40AC-9FC5-4C3616CBAF0A}" type="slidenum">
              <a:rPr lang="ru-RU"/>
              <a:pPr>
                <a:defRPr/>
              </a:pPr>
              <a:t>‹#›</a:t>
            </a:fld>
            <a:endParaRPr lang="ru-RU"/>
          </a:p>
        </p:txBody>
      </p:sp>
    </p:spTree>
    <p:extLst>
      <p:ext uri="{BB962C8B-B14F-4D97-AF65-F5344CB8AC3E}">
        <p14:creationId xmlns:p14="http://schemas.microsoft.com/office/powerpoint/2010/main" val="121897774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35E81E6A-65C8-469C-8670-611E44B50209}" type="slidenum">
              <a:rPr lang="ru-RU"/>
              <a:pPr>
                <a:defRPr/>
              </a:pPr>
              <a:t>‹#›</a:t>
            </a:fld>
            <a:endParaRPr lang="ru-RU"/>
          </a:p>
        </p:txBody>
      </p:sp>
    </p:spTree>
    <p:extLst>
      <p:ext uri="{BB962C8B-B14F-4D97-AF65-F5344CB8AC3E}">
        <p14:creationId xmlns:p14="http://schemas.microsoft.com/office/powerpoint/2010/main" val="341117793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extLst>
              <a:ext uri="{BEBA8EAE-BF5A-486C-A8C5-ECC9F3942E4B}">
                <a14:imgProps xmlns:a14="http://schemas.microsoft.com/office/drawing/2010/main">
                  <a14:imgLayer r:embed="rId16">
                    <a14:imgEffect>
                      <a14:brightnessContrast bright="7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8100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Rectangle 3"/>
          <p:cNvSpPr>
            <a:spLocks noGrp="1" noChangeArrowheads="1"/>
          </p:cNvSpPr>
          <p:nvPr>
            <p:ph type="body" idx="1"/>
          </p:nvPr>
        </p:nvSpPr>
        <p:spPr bwMode="auto">
          <a:xfrm>
            <a:off x="457200" y="1981200"/>
            <a:ext cx="8229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5642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charset="0"/>
              </a:defRPr>
            </a:lvl1pPr>
          </a:lstStyle>
          <a:p>
            <a:pPr>
              <a:defRPr/>
            </a:pPr>
            <a:endParaRPr lang="ru-RU"/>
          </a:p>
        </p:txBody>
      </p:sp>
      <p:sp>
        <p:nvSpPr>
          <p:cNvPr id="5642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charset="0"/>
              </a:defRPr>
            </a:lvl1pPr>
          </a:lstStyle>
          <a:p>
            <a:pPr>
              <a:defRPr/>
            </a:pPr>
            <a:endParaRPr lang="ru-RU"/>
          </a:p>
        </p:txBody>
      </p:sp>
      <p:sp>
        <p:nvSpPr>
          <p:cNvPr id="5642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charset="0"/>
              </a:defRPr>
            </a:lvl1pPr>
          </a:lstStyle>
          <a:p>
            <a:pPr>
              <a:defRPr/>
            </a:pPr>
            <a:fld id="{BD70B4BB-55F4-449E-A14C-EC6099A6AC0D}"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ahoma" pitchFamily="34" charset="0"/>
        </a:defRPr>
      </a:lvl2pPr>
      <a:lvl3pPr algn="ctr" rtl="0" eaLnBrk="0" fontAlgn="base" hangingPunct="0">
        <a:spcBef>
          <a:spcPct val="0"/>
        </a:spcBef>
        <a:spcAft>
          <a:spcPct val="0"/>
        </a:spcAft>
        <a:defRPr sz="4400">
          <a:solidFill>
            <a:schemeClr val="tx2"/>
          </a:solidFill>
          <a:latin typeface="Tahoma" pitchFamily="34" charset="0"/>
        </a:defRPr>
      </a:lvl3pPr>
      <a:lvl4pPr algn="ctr" rtl="0" eaLnBrk="0" fontAlgn="base" hangingPunct="0">
        <a:spcBef>
          <a:spcPct val="0"/>
        </a:spcBef>
        <a:spcAft>
          <a:spcPct val="0"/>
        </a:spcAft>
        <a:defRPr sz="4400">
          <a:solidFill>
            <a:schemeClr val="tx2"/>
          </a:solidFill>
          <a:latin typeface="Tahoma" pitchFamily="34" charset="0"/>
        </a:defRPr>
      </a:lvl4pPr>
      <a:lvl5pPr algn="ctr" rtl="0" eaLnBrk="0" fontAlgn="base" hangingPunct="0">
        <a:spcBef>
          <a:spcPct val="0"/>
        </a:spcBef>
        <a:spcAft>
          <a:spcPct val="0"/>
        </a:spcAft>
        <a:defRPr sz="4400">
          <a:solidFill>
            <a:schemeClr val="tx2"/>
          </a:solidFill>
          <a:latin typeface="Tahoma" pitchFamily="34" charset="0"/>
        </a:defRPr>
      </a:lvl5pPr>
      <a:lvl6pPr marL="457200" algn="ctr" rtl="0" fontAlgn="base">
        <a:spcBef>
          <a:spcPct val="0"/>
        </a:spcBef>
        <a:spcAft>
          <a:spcPct val="0"/>
        </a:spcAft>
        <a:defRPr sz="4400">
          <a:solidFill>
            <a:schemeClr val="tx2"/>
          </a:solidFill>
          <a:latin typeface="Tahoma" pitchFamily="34" charset="0"/>
        </a:defRPr>
      </a:lvl6pPr>
      <a:lvl7pPr marL="914400" algn="ctr" rtl="0" fontAlgn="base">
        <a:spcBef>
          <a:spcPct val="0"/>
        </a:spcBef>
        <a:spcAft>
          <a:spcPct val="0"/>
        </a:spcAft>
        <a:defRPr sz="4400">
          <a:solidFill>
            <a:schemeClr val="tx2"/>
          </a:solidFill>
          <a:latin typeface="Tahoma" pitchFamily="34" charset="0"/>
        </a:defRPr>
      </a:lvl7pPr>
      <a:lvl8pPr marL="1371600" algn="ctr" rtl="0" fontAlgn="base">
        <a:spcBef>
          <a:spcPct val="0"/>
        </a:spcBef>
        <a:spcAft>
          <a:spcPct val="0"/>
        </a:spcAft>
        <a:defRPr sz="4400">
          <a:solidFill>
            <a:schemeClr val="tx2"/>
          </a:solidFill>
          <a:latin typeface="Tahoma" pitchFamily="34" charset="0"/>
        </a:defRPr>
      </a:lvl8pPr>
      <a:lvl9pPr marL="1828800" algn="ctr"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3.png"/><Relationship Id="rId4" Type="http://schemas.microsoft.com/office/2007/relationships/hdphoto" Target="../media/hdphoto4.wdp"/></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29.jpeg"/></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31.jpeg"/></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33.jpeg"/></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35.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37.jpeg"/></Relationships>
</file>

<file path=ppt/slides/_rels/slide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39.jpe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7"/>
          <p:cNvSpPr>
            <a:spLocks noChangeArrowheads="1"/>
          </p:cNvSpPr>
          <p:nvPr/>
        </p:nvSpPr>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ru-RU" altLang="ru-RU" sz="4800">
              <a:latin typeface="Arial" charset="0"/>
            </a:endParaRPr>
          </a:p>
        </p:txBody>
      </p:sp>
      <p:sp>
        <p:nvSpPr>
          <p:cNvPr id="2051" name="Прямоугольник 7"/>
          <p:cNvSpPr>
            <a:spLocks noChangeArrowheads="1"/>
          </p:cNvSpPr>
          <p:nvPr/>
        </p:nvSpPr>
        <p:spPr bwMode="auto">
          <a:xfrm>
            <a:off x="267959" y="2132856"/>
            <a:ext cx="8496300" cy="2123658"/>
          </a:xfrm>
          <a:prstGeom prst="rect">
            <a:avLst/>
          </a:prstGeom>
          <a:noFill/>
          <a:ln>
            <a:noFill/>
          </a:ln>
          <a:extLst/>
        </p:spPr>
        <p:txBody>
          <a:bodyPr>
            <a:spAutoFit/>
          </a:bodyPr>
          <a:lstStyle/>
          <a:p>
            <a:pPr algn="ctr"/>
            <a:r>
              <a:rPr lang="ru-RU" altLang="ru-RU" b="1" i="1" dirty="0" smtClean="0">
                <a:solidFill>
                  <a:srgbClr val="002060"/>
                </a:solidFill>
                <a:latin typeface="Arial" panose="020B0604020202020204" pitchFamily="34" charset="0"/>
                <a:cs typeface="Arial" panose="020B0604020202020204" pitchFamily="34" charset="0"/>
              </a:rPr>
              <a:t> </a:t>
            </a:r>
            <a:r>
              <a:rPr lang="ru-RU" sz="4400" b="1" dirty="0" smtClean="0">
                <a:latin typeface="Arial" panose="020B0604020202020204" pitchFamily="34" charset="0"/>
                <a:cs typeface="Arial" panose="020B0604020202020204" pitchFamily="34" charset="0"/>
              </a:rPr>
              <a:t>Порядок </a:t>
            </a:r>
            <a:r>
              <a:rPr lang="ru-RU" sz="4400" b="1" dirty="0">
                <a:latin typeface="Arial" panose="020B0604020202020204" pitchFamily="34" charset="0"/>
                <a:cs typeface="Arial" panose="020B0604020202020204" pitchFamily="34" charset="0"/>
              </a:rPr>
              <a:t>действий </a:t>
            </a:r>
            <a:endParaRPr lang="ru-RU" sz="4400" b="1" dirty="0" smtClean="0">
              <a:latin typeface="Arial" panose="020B0604020202020204" pitchFamily="34" charset="0"/>
              <a:cs typeface="Arial" panose="020B0604020202020204" pitchFamily="34" charset="0"/>
            </a:endParaRPr>
          </a:p>
          <a:p>
            <a:pPr algn="ctr"/>
            <a:r>
              <a:rPr lang="ru-RU" sz="4400" b="1" dirty="0" smtClean="0">
                <a:latin typeface="Arial" panose="020B0604020202020204" pitchFamily="34" charset="0"/>
                <a:cs typeface="Arial" panose="020B0604020202020204" pitchFamily="34" charset="0"/>
              </a:rPr>
              <a:t>при чрезвычайных ситуациях</a:t>
            </a:r>
            <a:endParaRPr lang="ru-RU" altLang="ru-RU" sz="4400" b="1" dirty="0">
              <a:solidFill>
                <a:schemeClr val="tx2"/>
              </a:solidFill>
            </a:endParaRPr>
          </a:p>
        </p:txBody>
      </p:sp>
      <p:pic>
        <p:nvPicPr>
          <p:cNvPr id="2052" name="Picture 9" descr="sama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0392" y="-1"/>
            <a:ext cx="989126"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Box 10"/>
          <p:cNvSpPr txBox="1">
            <a:spLocks noChangeArrowheads="1"/>
          </p:cNvSpPr>
          <p:nvPr/>
        </p:nvSpPr>
        <p:spPr bwMode="auto">
          <a:xfrm>
            <a:off x="1198563" y="428625"/>
            <a:ext cx="6858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Verdana" pitchFamily="34" charset="0"/>
              </a:defRPr>
            </a:lvl1pPr>
            <a:lvl2pPr marL="742950" indent="-285750" eaLnBrk="0" hangingPunct="0">
              <a:defRPr sz="2000">
                <a:solidFill>
                  <a:schemeClr val="tx1"/>
                </a:solidFill>
                <a:latin typeface="Verdana" pitchFamily="34" charset="0"/>
              </a:defRPr>
            </a:lvl2pPr>
            <a:lvl3pPr marL="1143000" indent="-228600" eaLnBrk="0" hangingPunct="0">
              <a:defRPr sz="2000">
                <a:solidFill>
                  <a:schemeClr val="tx1"/>
                </a:solidFill>
                <a:latin typeface="Verdana" pitchFamily="34" charset="0"/>
              </a:defRPr>
            </a:lvl3pPr>
            <a:lvl4pPr marL="1600200" indent="-228600" eaLnBrk="0" hangingPunct="0">
              <a:defRPr sz="2000">
                <a:solidFill>
                  <a:schemeClr val="tx1"/>
                </a:solidFill>
                <a:latin typeface="Verdana" pitchFamily="34" charset="0"/>
              </a:defRPr>
            </a:lvl4pPr>
            <a:lvl5pPr marL="2057400" indent="-228600" eaLnBrk="0" hangingPunct="0">
              <a:defRPr sz="2000">
                <a:solidFill>
                  <a:schemeClr val="tx1"/>
                </a:solidFill>
                <a:latin typeface="Verdana" pitchFamily="34" charset="0"/>
              </a:defRPr>
            </a:lvl5pPr>
            <a:lvl6pPr marL="2514600" indent="-228600" eaLnBrk="0" fontAlgn="base" hangingPunct="0">
              <a:spcBef>
                <a:spcPct val="0"/>
              </a:spcBef>
              <a:spcAft>
                <a:spcPct val="0"/>
              </a:spcAft>
              <a:defRPr sz="2000">
                <a:solidFill>
                  <a:schemeClr val="tx1"/>
                </a:solidFill>
                <a:latin typeface="Verdana" pitchFamily="34" charset="0"/>
              </a:defRPr>
            </a:lvl6pPr>
            <a:lvl7pPr marL="2971800" indent="-228600" eaLnBrk="0" fontAlgn="base" hangingPunct="0">
              <a:spcBef>
                <a:spcPct val="0"/>
              </a:spcBef>
              <a:spcAft>
                <a:spcPct val="0"/>
              </a:spcAft>
              <a:defRPr sz="2000">
                <a:solidFill>
                  <a:schemeClr val="tx1"/>
                </a:solidFill>
                <a:latin typeface="Verdana" pitchFamily="34" charset="0"/>
              </a:defRPr>
            </a:lvl7pPr>
            <a:lvl8pPr marL="3429000" indent="-228600" eaLnBrk="0" fontAlgn="base" hangingPunct="0">
              <a:spcBef>
                <a:spcPct val="0"/>
              </a:spcBef>
              <a:spcAft>
                <a:spcPct val="0"/>
              </a:spcAft>
              <a:defRPr sz="2000">
                <a:solidFill>
                  <a:schemeClr val="tx1"/>
                </a:solidFill>
                <a:latin typeface="Verdana" pitchFamily="34" charset="0"/>
              </a:defRPr>
            </a:lvl8pPr>
            <a:lvl9pPr marL="3886200" indent="-228600" eaLnBrk="0" fontAlgn="base" hangingPunct="0">
              <a:spcBef>
                <a:spcPct val="0"/>
              </a:spcBef>
              <a:spcAft>
                <a:spcPct val="0"/>
              </a:spcAft>
              <a:defRPr sz="2000">
                <a:solidFill>
                  <a:schemeClr val="tx1"/>
                </a:solidFill>
                <a:latin typeface="Verdana" pitchFamily="34" charset="0"/>
              </a:defRPr>
            </a:lvl9pPr>
          </a:lstStyle>
          <a:p>
            <a:pPr algn="ctr"/>
            <a:r>
              <a:rPr lang="ru-RU" altLang="ru-RU" b="1" dirty="0" smtClean="0">
                <a:solidFill>
                  <a:srgbClr val="000000"/>
                </a:solidFill>
                <a:latin typeface="Times New Roman" pitchFamily="18" charset="0"/>
                <a:cs typeface="Times New Roman" pitchFamily="18" charset="0"/>
              </a:rPr>
              <a:t>Главное управление МЧС </a:t>
            </a:r>
            <a:r>
              <a:rPr lang="ru-RU" altLang="ru-RU" b="1" dirty="0">
                <a:solidFill>
                  <a:srgbClr val="000000"/>
                </a:solidFill>
                <a:latin typeface="Times New Roman" pitchFamily="18" charset="0"/>
                <a:cs typeface="Times New Roman" pitchFamily="18" charset="0"/>
              </a:rPr>
              <a:t>России по Самарской области</a:t>
            </a:r>
            <a:endParaRPr lang="ru-RU" altLang="ru-RU" b="1" dirty="0">
              <a:solidFill>
                <a:srgbClr val="000000"/>
              </a:solidFill>
            </a:endParaRPr>
          </a:p>
        </p:txBody>
      </p:sp>
      <p:sp>
        <p:nvSpPr>
          <p:cNvPr id="9" name="AutoShape 6"/>
          <p:cNvSpPr>
            <a:spLocks noChangeArrowheads="1"/>
          </p:cNvSpPr>
          <p:nvPr/>
        </p:nvSpPr>
        <p:spPr bwMode="auto">
          <a:xfrm>
            <a:off x="8397875" y="6513683"/>
            <a:ext cx="746125" cy="344487"/>
          </a:xfrm>
          <a:prstGeom prst="ribbon">
            <a:avLst>
              <a:gd name="adj1" fmla="val 12500"/>
              <a:gd name="adj2" fmla="val 50000"/>
            </a:avLst>
          </a:prstGeom>
          <a:solidFill>
            <a:srgbClr val="0000FF"/>
          </a:solidFill>
          <a:ln w="9525">
            <a:solidFill>
              <a:schemeClr val="accent1"/>
            </a:solidFill>
            <a:round/>
            <a:headEnd/>
            <a:tailEnd/>
          </a:ln>
        </p:spPr>
        <p:txBody>
          <a:bodyPr wrap="none" lIns="91368" tIns="45682" rIns="91368" bIns="45682" anchor="ctr"/>
          <a:lstStyle/>
          <a:p>
            <a:pPr algn="ctr"/>
            <a:r>
              <a:rPr lang="ru-RU" altLang="ru-RU" sz="1800" b="1" dirty="0" smtClean="0">
                <a:solidFill>
                  <a:schemeClr val="bg1"/>
                </a:solidFill>
              </a:rPr>
              <a:t>1</a:t>
            </a:r>
            <a:endParaRPr lang="ru-RU" altLang="ru-RU" sz="1800" b="1" dirty="0">
              <a:solidFill>
                <a:schemeClr val="bg1"/>
              </a:solidFill>
            </a:endParaRPr>
          </a:p>
        </p:txBody>
      </p:sp>
      <p:pic>
        <p:nvPicPr>
          <p:cNvPr id="44035" name="Picture 3" descr="D:\Illustrator_Corel\#орел со Знамени ГУ\!_Орел со знамени в слайды.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51" y="-15134"/>
            <a:ext cx="763333" cy="1080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99"/>
          <p:cNvSpPr>
            <a:spLocks noChangeArrowheads="1"/>
          </p:cNvSpPr>
          <p:nvPr/>
        </p:nvSpPr>
        <p:spPr bwMode="auto">
          <a:xfrm>
            <a:off x="0" y="0"/>
            <a:ext cx="9144000" cy="369332"/>
          </a:xfrm>
          <a:prstGeom prst="rect">
            <a:avLst/>
          </a:prstGeom>
          <a:ln/>
        </p:spPr>
        <p:style>
          <a:lnRef idx="0">
            <a:schemeClr val="accent4"/>
          </a:lnRef>
          <a:fillRef idx="3">
            <a:schemeClr val="accent4"/>
          </a:fillRef>
          <a:effectRef idx="3">
            <a:schemeClr val="accent4"/>
          </a:effectRef>
          <a:fontRef idx="minor">
            <a:schemeClr val="lt1"/>
          </a:fontRef>
        </p:style>
        <p:txBody>
          <a:bodyPr>
            <a:spAutoFit/>
          </a:bodyPr>
          <a:lstStyle/>
          <a:p>
            <a:pPr algn="ctr"/>
            <a:r>
              <a:rPr lang="ru-RU" sz="1800" b="1" dirty="0" smtClean="0">
                <a:solidFill>
                  <a:srgbClr val="0000FF"/>
                </a:solidFill>
                <a:latin typeface="Arial" panose="020B0604020202020204" pitchFamily="34" charset="0"/>
                <a:cs typeface="Arial" panose="020B0604020202020204" pitchFamily="34" charset="0"/>
              </a:rPr>
              <a:t>Действия во время эвакуации</a:t>
            </a:r>
            <a:endParaRPr lang="ru-RU" sz="1800" b="1" dirty="0">
              <a:solidFill>
                <a:srgbClr val="0000FF"/>
              </a:solidFill>
              <a:latin typeface="Arial" panose="020B0604020202020204" pitchFamily="34" charset="0"/>
              <a:cs typeface="Arial" panose="020B0604020202020204" pitchFamily="34" charset="0"/>
            </a:endParaRPr>
          </a:p>
        </p:txBody>
      </p:sp>
      <p:pic>
        <p:nvPicPr>
          <p:cNvPr id="50178" name="Picture 2" descr="Эвакуация подтоплен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0539" y="579699"/>
            <a:ext cx="5506938" cy="357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67544" y="4330105"/>
            <a:ext cx="8352928" cy="2339102"/>
          </a:xfrm>
          <a:prstGeom prst="rect">
            <a:avLst/>
          </a:prstGeom>
          <a:noFill/>
        </p:spPr>
        <p:txBody>
          <a:bodyPr wrap="square" rtlCol="0">
            <a:spAutoFit/>
          </a:bodyPr>
          <a:lstStyle/>
          <a:p>
            <a:r>
              <a:rPr lang="ru-RU" sz="1800" b="1" dirty="0"/>
              <a:t>При эвакуации, без паники и суеты, с соблюдением мер предосторожности, необходимо переходить в плавательное средство. При этом необходимо неукоснительно соблюдать требования безопасности, не допускать перегрузки </a:t>
            </a:r>
            <a:r>
              <a:rPr lang="ru-RU" sz="1800" b="1" dirty="0" err="1"/>
              <a:t>плавсредств</a:t>
            </a:r>
            <a:r>
              <a:rPr lang="ru-RU" sz="1800" b="1" dirty="0"/>
              <a:t>.</a:t>
            </a:r>
          </a:p>
          <a:p>
            <a:r>
              <a:rPr lang="ru-RU" sz="1800" b="1" dirty="0"/>
              <a:t>Во время движения не покидайте установленных мест, не садитесь на борта, строго выполняйте требования экипажа. </a:t>
            </a:r>
          </a:p>
          <a:p>
            <a:endParaRPr lang="ru-RU" dirty="0"/>
          </a:p>
        </p:txBody>
      </p:sp>
      <p:sp>
        <p:nvSpPr>
          <p:cNvPr id="5" name="AutoShape 6"/>
          <p:cNvSpPr>
            <a:spLocks noChangeArrowheads="1"/>
          </p:cNvSpPr>
          <p:nvPr/>
        </p:nvSpPr>
        <p:spPr bwMode="auto">
          <a:xfrm>
            <a:off x="8408749" y="6513512"/>
            <a:ext cx="746125" cy="344487"/>
          </a:xfrm>
          <a:prstGeom prst="ribbon">
            <a:avLst>
              <a:gd name="adj1" fmla="val 12500"/>
              <a:gd name="adj2" fmla="val 50000"/>
            </a:avLst>
          </a:prstGeom>
          <a:solidFill>
            <a:srgbClr val="0000FF"/>
          </a:solidFill>
          <a:ln w="9525">
            <a:solidFill>
              <a:schemeClr val="accent1"/>
            </a:solidFill>
            <a:round/>
            <a:headEnd/>
            <a:tailEnd/>
          </a:ln>
        </p:spPr>
        <p:txBody>
          <a:bodyPr wrap="none" lIns="91368" tIns="45682" rIns="91368" bIns="45682" anchor="ctr"/>
          <a:lstStyle/>
          <a:p>
            <a:pPr algn="ctr"/>
            <a:r>
              <a:rPr lang="ru-RU" altLang="ru-RU" sz="1800" b="1" dirty="0" smtClean="0">
                <a:solidFill>
                  <a:schemeClr val="bg1"/>
                </a:solidFill>
              </a:rPr>
              <a:t>10</a:t>
            </a:r>
            <a:endParaRPr lang="ru-RU" altLang="ru-RU" sz="1800" b="1" dirty="0">
              <a:solidFill>
                <a:schemeClr val="bg1"/>
              </a:solidFill>
            </a:endParaRPr>
          </a:p>
        </p:txBody>
      </p:sp>
      <p:pic>
        <p:nvPicPr>
          <p:cNvPr id="6" name="Picture 3" descr="D:\Illustrator_Corel\#орел со Знамени ГУ\!_Орел со знамени в слайды.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51" y="-15134"/>
            <a:ext cx="763333" cy="1080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9" descr="samar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0392" y="-1"/>
            <a:ext cx="989126"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188344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7" name="Picture 3" descr="C:\Users\User\Desktop\65001.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4760" y="116632"/>
            <a:ext cx="9144000" cy="6500812"/>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6"/>
          <p:cNvSpPr>
            <a:spLocks noChangeArrowheads="1"/>
          </p:cNvSpPr>
          <p:nvPr/>
        </p:nvSpPr>
        <p:spPr bwMode="auto">
          <a:xfrm>
            <a:off x="8408749" y="6513512"/>
            <a:ext cx="746125" cy="344487"/>
          </a:xfrm>
          <a:prstGeom prst="ribbon">
            <a:avLst>
              <a:gd name="adj1" fmla="val 12500"/>
              <a:gd name="adj2" fmla="val 50000"/>
            </a:avLst>
          </a:prstGeom>
          <a:solidFill>
            <a:srgbClr val="0000FF"/>
          </a:solidFill>
          <a:ln w="9525">
            <a:solidFill>
              <a:schemeClr val="accent1"/>
            </a:solidFill>
            <a:round/>
            <a:headEnd/>
            <a:tailEnd/>
          </a:ln>
        </p:spPr>
        <p:txBody>
          <a:bodyPr wrap="none" lIns="91368" tIns="45682" rIns="91368" bIns="45682" anchor="ctr"/>
          <a:lstStyle/>
          <a:p>
            <a:pPr algn="ctr"/>
            <a:r>
              <a:rPr lang="ru-RU" altLang="ru-RU" sz="1800" b="1" dirty="0" smtClean="0">
                <a:solidFill>
                  <a:schemeClr val="bg1"/>
                </a:solidFill>
              </a:rPr>
              <a:t>11</a:t>
            </a:r>
            <a:endParaRPr lang="ru-RU" altLang="ru-RU" sz="1800" b="1" dirty="0">
              <a:solidFill>
                <a:schemeClr val="bg1"/>
              </a:solidFill>
            </a:endParaRPr>
          </a:p>
        </p:txBody>
      </p:sp>
      <p:pic>
        <p:nvPicPr>
          <p:cNvPr id="4" name="Picture 3" descr="D:\Illustrator_Corel\#орел со Знамени ГУ\!_Орел со знамени в слайды.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251" y="-15134"/>
            <a:ext cx="763333" cy="1080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9" descr="samar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00392" y="-1"/>
            <a:ext cx="989126"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350604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AutoShape 6"/>
          <p:cNvSpPr>
            <a:spLocks noChangeArrowheads="1"/>
          </p:cNvSpPr>
          <p:nvPr/>
        </p:nvSpPr>
        <p:spPr bwMode="auto">
          <a:xfrm>
            <a:off x="8408749" y="6513512"/>
            <a:ext cx="746125" cy="344487"/>
          </a:xfrm>
          <a:prstGeom prst="ribbon">
            <a:avLst>
              <a:gd name="adj1" fmla="val 12500"/>
              <a:gd name="adj2" fmla="val 50000"/>
            </a:avLst>
          </a:prstGeom>
          <a:solidFill>
            <a:srgbClr val="0000FF"/>
          </a:solidFill>
          <a:ln w="9525">
            <a:solidFill>
              <a:schemeClr val="accent1"/>
            </a:solidFill>
            <a:round/>
            <a:headEnd/>
            <a:tailEnd/>
          </a:ln>
        </p:spPr>
        <p:txBody>
          <a:bodyPr wrap="none" lIns="91368" tIns="45682" rIns="91368" bIns="45682" anchor="ctr"/>
          <a:lstStyle/>
          <a:p>
            <a:pPr algn="ctr"/>
            <a:r>
              <a:rPr lang="ru-RU" altLang="ru-RU" sz="1800" b="1" dirty="0" smtClean="0">
                <a:solidFill>
                  <a:schemeClr val="bg1"/>
                </a:solidFill>
              </a:rPr>
              <a:t>12</a:t>
            </a:r>
            <a:endParaRPr lang="ru-RU" altLang="ru-RU" sz="1800" b="1" dirty="0">
              <a:solidFill>
                <a:schemeClr val="bg1"/>
              </a:solidFill>
            </a:endParaRPr>
          </a:p>
        </p:txBody>
      </p:sp>
      <p:pic>
        <p:nvPicPr>
          <p:cNvPr id="13" name="Picture 9" descr="sama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0392" y="-1"/>
            <a:ext cx="989126"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descr="D:\Illustrator_Corel\#орел со Знамени ГУ\!_Орел со знамени в слайды.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51" y="-15134"/>
            <a:ext cx="763333" cy="1080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09490" y="2924944"/>
            <a:ext cx="8335894" cy="769441"/>
          </a:xfrm>
          <a:prstGeom prst="rect">
            <a:avLst/>
          </a:prstGeom>
          <a:noFill/>
        </p:spPr>
        <p:txBody>
          <a:bodyPr wrap="square" rtlCol="0">
            <a:spAutoFit/>
          </a:bodyPr>
          <a:lstStyle/>
          <a:p>
            <a:pPr algn="ctr"/>
            <a:r>
              <a:rPr lang="ru-RU" sz="4400" b="1" dirty="0" smtClean="0"/>
              <a:t>4. УРАГАН</a:t>
            </a:r>
            <a:endParaRPr lang="ru-RU" sz="4400" b="1" dirty="0"/>
          </a:p>
        </p:txBody>
      </p:sp>
    </p:spTree>
    <p:extLst>
      <p:ext uri="{BB962C8B-B14F-4D97-AF65-F5344CB8AC3E}">
        <p14:creationId xmlns:p14="http://schemas.microsoft.com/office/powerpoint/2010/main" val="292000599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99"/>
          <p:cNvSpPr>
            <a:spLocks noChangeArrowheads="1"/>
          </p:cNvSpPr>
          <p:nvPr/>
        </p:nvSpPr>
        <p:spPr bwMode="auto">
          <a:xfrm>
            <a:off x="0" y="0"/>
            <a:ext cx="9144000" cy="369332"/>
          </a:xfrm>
          <a:prstGeom prst="rect">
            <a:avLst/>
          </a:prstGeom>
          <a:ln/>
        </p:spPr>
        <p:style>
          <a:lnRef idx="0">
            <a:schemeClr val="accent4"/>
          </a:lnRef>
          <a:fillRef idx="3">
            <a:schemeClr val="accent4"/>
          </a:fillRef>
          <a:effectRef idx="3">
            <a:schemeClr val="accent4"/>
          </a:effectRef>
          <a:fontRef idx="minor">
            <a:schemeClr val="lt1"/>
          </a:fontRef>
        </p:style>
        <p:txBody>
          <a:bodyPr>
            <a:spAutoFit/>
          </a:bodyPr>
          <a:lstStyle/>
          <a:p>
            <a:pPr algn="ctr"/>
            <a:r>
              <a:rPr lang="ru-RU" sz="1800" b="1" dirty="0" smtClean="0">
                <a:solidFill>
                  <a:srgbClr val="0000FF"/>
                </a:solidFill>
                <a:latin typeface="Arial" panose="020B0604020202020204" pitchFamily="34" charset="0"/>
                <a:cs typeface="Arial" panose="020B0604020202020204" pitchFamily="34" charset="0"/>
              </a:rPr>
              <a:t>Школа в с. Андросовка после урагана (2008 год) </a:t>
            </a:r>
            <a:endParaRPr lang="ru-RU" sz="1800" b="1" dirty="0">
              <a:solidFill>
                <a:srgbClr val="0000FF"/>
              </a:solidFill>
              <a:latin typeface="Arial" panose="020B0604020202020204" pitchFamily="34" charset="0"/>
              <a:cs typeface="Arial" panose="020B0604020202020204" pitchFamily="34" charset="0"/>
            </a:endParaRPr>
          </a:p>
        </p:txBody>
      </p:sp>
      <p:sp>
        <p:nvSpPr>
          <p:cNvPr id="3081" name="AutoShape 6"/>
          <p:cNvSpPr>
            <a:spLocks noChangeArrowheads="1"/>
          </p:cNvSpPr>
          <p:nvPr/>
        </p:nvSpPr>
        <p:spPr bwMode="auto">
          <a:xfrm>
            <a:off x="8397875" y="6513683"/>
            <a:ext cx="746125" cy="344487"/>
          </a:xfrm>
          <a:prstGeom prst="ribbon">
            <a:avLst>
              <a:gd name="adj1" fmla="val 12500"/>
              <a:gd name="adj2" fmla="val 50000"/>
            </a:avLst>
          </a:prstGeom>
          <a:solidFill>
            <a:srgbClr val="0000FF"/>
          </a:solidFill>
          <a:ln w="9525">
            <a:solidFill>
              <a:schemeClr val="accent1"/>
            </a:solidFill>
            <a:round/>
            <a:headEnd/>
            <a:tailEnd/>
          </a:ln>
        </p:spPr>
        <p:txBody>
          <a:bodyPr wrap="none" lIns="91368" tIns="45682" rIns="91368" bIns="45682" anchor="ctr"/>
          <a:lstStyle/>
          <a:p>
            <a:pPr algn="ctr"/>
            <a:r>
              <a:rPr lang="ru-RU" altLang="ru-RU" sz="1800" b="1" dirty="0" smtClean="0">
                <a:solidFill>
                  <a:schemeClr val="bg1"/>
                </a:solidFill>
              </a:rPr>
              <a:t>13</a:t>
            </a:r>
            <a:endParaRPr lang="ru-RU" altLang="ru-RU" sz="1800" b="1" dirty="0">
              <a:solidFill>
                <a:schemeClr val="bg1"/>
              </a:solidFill>
            </a:endParaRPr>
          </a:p>
        </p:txBody>
      </p:sp>
      <p:pic>
        <p:nvPicPr>
          <p:cNvPr id="38914" name="Picture 2" descr="C:\Users\User\Desktop\урага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389" y="980728"/>
            <a:ext cx="7638486" cy="51845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D:\Illustrator_Corel\#орел со Знамени ГУ\!_Орел со знамени в слайды.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251" y="-15134"/>
            <a:ext cx="763333" cy="1080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9" descr="samar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00392" y="-1"/>
            <a:ext cx="989126"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99"/>
          <p:cNvSpPr>
            <a:spLocks noChangeArrowheads="1"/>
          </p:cNvSpPr>
          <p:nvPr/>
        </p:nvSpPr>
        <p:spPr bwMode="auto">
          <a:xfrm>
            <a:off x="0" y="0"/>
            <a:ext cx="9144000" cy="369332"/>
          </a:xfrm>
          <a:prstGeom prst="rect">
            <a:avLst/>
          </a:prstGeom>
          <a:ln/>
        </p:spPr>
        <p:style>
          <a:lnRef idx="0">
            <a:schemeClr val="accent4"/>
          </a:lnRef>
          <a:fillRef idx="3">
            <a:schemeClr val="accent4"/>
          </a:fillRef>
          <a:effectRef idx="3">
            <a:schemeClr val="accent4"/>
          </a:effectRef>
          <a:fontRef idx="minor">
            <a:schemeClr val="lt1"/>
          </a:fontRef>
        </p:style>
        <p:txBody>
          <a:bodyPr>
            <a:spAutoFit/>
          </a:bodyPr>
          <a:lstStyle/>
          <a:p>
            <a:pPr algn="ctr"/>
            <a:r>
              <a:rPr lang="ru-RU" sz="1800" b="1" dirty="0" smtClean="0">
                <a:solidFill>
                  <a:srgbClr val="0000FF"/>
                </a:solidFill>
                <a:latin typeface="Arial" panose="020B0604020202020204" pitchFamily="34" charset="0"/>
                <a:cs typeface="Arial" panose="020B0604020202020204" pitchFamily="34" charset="0"/>
              </a:rPr>
              <a:t>Смерч около с. </a:t>
            </a:r>
            <a:r>
              <a:rPr lang="ru-RU" sz="1800" b="1" dirty="0" err="1" smtClean="0">
                <a:solidFill>
                  <a:srgbClr val="0000FF"/>
                </a:solidFill>
                <a:latin typeface="Arial" panose="020B0604020202020204" pitchFamily="34" charset="0"/>
                <a:cs typeface="Arial" panose="020B0604020202020204" pitchFamily="34" charset="0"/>
              </a:rPr>
              <a:t>Селейкино</a:t>
            </a:r>
            <a:r>
              <a:rPr lang="ru-RU" sz="1800" b="1" dirty="0" smtClean="0">
                <a:solidFill>
                  <a:srgbClr val="0000FF"/>
                </a:solidFill>
                <a:latin typeface="Arial" panose="020B0604020202020204" pitchFamily="34" charset="0"/>
                <a:cs typeface="Arial" panose="020B0604020202020204" pitchFamily="34" charset="0"/>
              </a:rPr>
              <a:t> (2017 год) </a:t>
            </a:r>
            <a:endParaRPr lang="ru-RU" sz="1800" b="1" dirty="0">
              <a:solidFill>
                <a:srgbClr val="0000FF"/>
              </a:solidFill>
              <a:latin typeface="Arial" panose="020B0604020202020204" pitchFamily="34" charset="0"/>
              <a:cs typeface="Arial" panose="020B0604020202020204" pitchFamily="34" charset="0"/>
            </a:endParaRPr>
          </a:p>
        </p:txBody>
      </p:sp>
      <p:sp>
        <p:nvSpPr>
          <p:cNvPr id="3081" name="AutoShape 6"/>
          <p:cNvSpPr>
            <a:spLocks noChangeArrowheads="1"/>
          </p:cNvSpPr>
          <p:nvPr/>
        </p:nvSpPr>
        <p:spPr bwMode="auto">
          <a:xfrm>
            <a:off x="8397875" y="6513683"/>
            <a:ext cx="746125" cy="344487"/>
          </a:xfrm>
          <a:prstGeom prst="ribbon">
            <a:avLst>
              <a:gd name="adj1" fmla="val 12500"/>
              <a:gd name="adj2" fmla="val 50000"/>
            </a:avLst>
          </a:prstGeom>
          <a:solidFill>
            <a:srgbClr val="0000FF"/>
          </a:solidFill>
          <a:ln w="9525">
            <a:solidFill>
              <a:schemeClr val="accent1"/>
            </a:solidFill>
            <a:round/>
            <a:headEnd/>
            <a:tailEnd/>
          </a:ln>
        </p:spPr>
        <p:txBody>
          <a:bodyPr wrap="none" lIns="91368" tIns="45682" rIns="91368" bIns="45682" anchor="ctr"/>
          <a:lstStyle/>
          <a:p>
            <a:pPr algn="ctr"/>
            <a:r>
              <a:rPr lang="ru-RU" altLang="ru-RU" sz="1800" b="1" dirty="0" smtClean="0">
                <a:solidFill>
                  <a:schemeClr val="bg1"/>
                </a:solidFill>
              </a:rPr>
              <a:t>14</a:t>
            </a:r>
            <a:endParaRPr lang="ru-RU" altLang="ru-RU" sz="1800" b="1" dirty="0">
              <a:solidFill>
                <a:schemeClr val="bg1"/>
              </a:solidFill>
            </a:endParaRPr>
          </a:p>
        </p:txBody>
      </p:sp>
      <p:pic>
        <p:nvPicPr>
          <p:cNvPr id="39938" name="Picture 2" descr="C:\Users\User\Desktop\смерч села селейкино.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620688"/>
            <a:ext cx="5562600" cy="5562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D:\Illustrator_Corel\#орел со Знамени ГУ\!_Орел со знамени в слайды.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251" y="-15134"/>
            <a:ext cx="763333" cy="1080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9" descr="samar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00392" y="-1"/>
            <a:ext cx="989126"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0595121"/>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99"/>
          <p:cNvSpPr>
            <a:spLocks noChangeArrowheads="1"/>
          </p:cNvSpPr>
          <p:nvPr/>
        </p:nvSpPr>
        <p:spPr bwMode="auto">
          <a:xfrm>
            <a:off x="0" y="0"/>
            <a:ext cx="9144000" cy="369332"/>
          </a:xfrm>
          <a:prstGeom prst="rect">
            <a:avLst/>
          </a:prstGeom>
          <a:ln/>
        </p:spPr>
        <p:style>
          <a:lnRef idx="0">
            <a:schemeClr val="accent4"/>
          </a:lnRef>
          <a:fillRef idx="3">
            <a:schemeClr val="accent4"/>
          </a:fillRef>
          <a:effectRef idx="3">
            <a:schemeClr val="accent4"/>
          </a:effectRef>
          <a:fontRef idx="minor">
            <a:schemeClr val="lt1"/>
          </a:fontRef>
        </p:style>
        <p:txBody>
          <a:bodyPr>
            <a:spAutoFit/>
          </a:bodyPr>
          <a:lstStyle/>
          <a:p>
            <a:pPr algn="ctr"/>
            <a:r>
              <a:rPr lang="ru-RU" sz="1800" b="1" dirty="0" smtClean="0">
                <a:solidFill>
                  <a:srgbClr val="0000FF"/>
                </a:solidFill>
                <a:latin typeface="Arial" panose="020B0604020202020204" pitchFamily="34" charset="0"/>
                <a:cs typeface="Arial" panose="020B0604020202020204" pitchFamily="34" charset="0"/>
              </a:rPr>
              <a:t>Аэропорт </a:t>
            </a:r>
            <a:r>
              <a:rPr lang="ru-RU" sz="1800" b="1" dirty="0" err="1" smtClean="0">
                <a:solidFill>
                  <a:srgbClr val="0000FF"/>
                </a:solidFill>
                <a:latin typeface="Arial" panose="020B0604020202020204" pitchFamily="34" charset="0"/>
                <a:cs typeface="Arial" panose="020B0604020202020204" pitchFamily="34" charset="0"/>
              </a:rPr>
              <a:t>Курумоч</a:t>
            </a:r>
            <a:r>
              <a:rPr lang="ru-RU" sz="1800" b="1" dirty="0" smtClean="0">
                <a:solidFill>
                  <a:srgbClr val="0000FF"/>
                </a:solidFill>
                <a:latin typeface="Arial" panose="020B0604020202020204" pitchFamily="34" charset="0"/>
                <a:cs typeface="Arial" panose="020B0604020202020204" pitchFamily="34" charset="0"/>
              </a:rPr>
              <a:t> после урагана (июнь 2018 года)</a:t>
            </a:r>
            <a:endParaRPr lang="ru-RU" sz="1800" b="1" dirty="0">
              <a:solidFill>
                <a:srgbClr val="0000FF"/>
              </a:solidFill>
              <a:latin typeface="Arial" panose="020B0604020202020204" pitchFamily="34" charset="0"/>
              <a:cs typeface="Arial" panose="020B0604020202020204" pitchFamily="34" charset="0"/>
            </a:endParaRPr>
          </a:p>
        </p:txBody>
      </p:sp>
      <p:sp>
        <p:nvSpPr>
          <p:cNvPr id="3081" name="AutoShape 6"/>
          <p:cNvSpPr>
            <a:spLocks noChangeArrowheads="1"/>
          </p:cNvSpPr>
          <p:nvPr/>
        </p:nvSpPr>
        <p:spPr bwMode="auto">
          <a:xfrm>
            <a:off x="8397875" y="6513683"/>
            <a:ext cx="746125" cy="344487"/>
          </a:xfrm>
          <a:prstGeom prst="ribbon">
            <a:avLst>
              <a:gd name="adj1" fmla="val 12500"/>
              <a:gd name="adj2" fmla="val 50000"/>
            </a:avLst>
          </a:prstGeom>
          <a:solidFill>
            <a:srgbClr val="0000FF"/>
          </a:solidFill>
          <a:ln w="9525">
            <a:solidFill>
              <a:schemeClr val="accent1"/>
            </a:solidFill>
            <a:round/>
            <a:headEnd/>
            <a:tailEnd/>
          </a:ln>
        </p:spPr>
        <p:txBody>
          <a:bodyPr wrap="none" lIns="91368" tIns="45682" rIns="91368" bIns="45682" anchor="ctr"/>
          <a:lstStyle/>
          <a:p>
            <a:pPr algn="ctr"/>
            <a:r>
              <a:rPr lang="ru-RU" altLang="ru-RU" sz="1800" b="1" dirty="0" smtClean="0">
                <a:solidFill>
                  <a:schemeClr val="bg1"/>
                </a:solidFill>
              </a:rPr>
              <a:t>15</a:t>
            </a:r>
            <a:endParaRPr lang="ru-RU" altLang="ru-RU" sz="1800" b="1" dirty="0">
              <a:solidFill>
                <a:schemeClr val="bg1"/>
              </a:solidFill>
            </a:endParaRPr>
          </a:p>
        </p:txBody>
      </p:sp>
      <p:pic>
        <p:nvPicPr>
          <p:cNvPr id="40962" name="Picture 2" descr="C:\Users\User\Desktop\крыша аэропорта курумоч.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2525" y="620688"/>
            <a:ext cx="6838950" cy="57054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D:\Illustrator_Corel\#орел со Знамени ГУ\!_Орел со знамени в слайды.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251" y="-15134"/>
            <a:ext cx="763333" cy="1080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9" descr="samar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00392" y="-1"/>
            <a:ext cx="989126"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881310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ChangeArrowheads="1"/>
          </p:cNvSpPr>
          <p:nvPr/>
        </p:nvSpPr>
        <p:spPr bwMode="auto">
          <a:xfrm>
            <a:off x="107504" y="-22677"/>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ru-RU" altLang="ru-RU" sz="4800">
              <a:latin typeface="Arial" charset="0"/>
            </a:endParaRPr>
          </a:p>
        </p:txBody>
      </p:sp>
      <p:sp>
        <p:nvSpPr>
          <p:cNvPr id="6147" name="Rectangle 1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ltLang="ru-RU"/>
          </a:p>
        </p:txBody>
      </p:sp>
      <p:sp>
        <p:nvSpPr>
          <p:cNvPr id="6148" name="Rectangle 12"/>
          <p:cNvSpPr>
            <a:spLocks noChangeArrowheads="1"/>
          </p:cNvSpPr>
          <p:nvPr/>
        </p:nvSpPr>
        <p:spPr bwMode="auto">
          <a:xfrm>
            <a:off x="0" y="27051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ltLang="ru-RU"/>
          </a:p>
        </p:txBody>
      </p:sp>
      <p:pic>
        <p:nvPicPr>
          <p:cNvPr id="41986" name="Picture 2" descr="C:\Users\User\Desktop\uraga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5631"/>
            <a:ext cx="9144000" cy="6501384"/>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6"/>
          <p:cNvSpPr>
            <a:spLocks noChangeArrowheads="1"/>
          </p:cNvSpPr>
          <p:nvPr/>
        </p:nvSpPr>
        <p:spPr bwMode="auto">
          <a:xfrm>
            <a:off x="8408749" y="6513512"/>
            <a:ext cx="746125" cy="344487"/>
          </a:xfrm>
          <a:prstGeom prst="ribbon">
            <a:avLst>
              <a:gd name="adj1" fmla="val 12500"/>
              <a:gd name="adj2" fmla="val 50000"/>
            </a:avLst>
          </a:prstGeom>
          <a:solidFill>
            <a:srgbClr val="0000FF"/>
          </a:solidFill>
          <a:ln w="9525">
            <a:solidFill>
              <a:schemeClr val="accent1"/>
            </a:solidFill>
            <a:round/>
            <a:headEnd/>
            <a:tailEnd/>
          </a:ln>
        </p:spPr>
        <p:txBody>
          <a:bodyPr wrap="none" lIns="91368" tIns="45682" rIns="91368" bIns="45682" anchor="ctr"/>
          <a:lstStyle/>
          <a:p>
            <a:pPr algn="ctr"/>
            <a:r>
              <a:rPr lang="ru-RU" altLang="ru-RU" sz="1800" b="1" dirty="0" smtClean="0">
                <a:solidFill>
                  <a:schemeClr val="bg1"/>
                </a:solidFill>
              </a:rPr>
              <a:t>16</a:t>
            </a:r>
            <a:endParaRPr lang="ru-RU" altLang="ru-RU" sz="1800" b="1" dirty="0">
              <a:solidFill>
                <a:schemeClr val="bg1"/>
              </a:solidFill>
            </a:endParaRPr>
          </a:p>
        </p:txBody>
      </p:sp>
      <p:pic>
        <p:nvPicPr>
          <p:cNvPr id="7" name="Picture 3" descr="D:\Illustrator_Corel\#орел со Знамени ГУ\!_Орел со знамени в слайды.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51" y="-15134"/>
            <a:ext cx="763333" cy="1080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9" descr="samar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0392" y="-1"/>
            <a:ext cx="989126"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8798058"/>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99"/>
          <p:cNvSpPr>
            <a:spLocks noChangeArrowheads="1"/>
          </p:cNvSpPr>
          <p:nvPr/>
        </p:nvSpPr>
        <p:spPr bwMode="auto">
          <a:xfrm>
            <a:off x="0" y="0"/>
            <a:ext cx="9144000" cy="369332"/>
          </a:xfrm>
          <a:prstGeom prst="rect">
            <a:avLst/>
          </a:prstGeom>
          <a:ln/>
        </p:spPr>
        <p:style>
          <a:lnRef idx="0">
            <a:schemeClr val="accent4"/>
          </a:lnRef>
          <a:fillRef idx="3">
            <a:schemeClr val="accent4"/>
          </a:fillRef>
          <a:effectRef idx="3">
            <a:schemeClr val="accent4"/>
          </a:effectRef>
          <a:fontRef idx="minor">
            <a:schemeClr val="lt1"/>
          </a:fontRef>
        </p:style>
        <p:txBody>
          <a:bodyPr>
            <a:spAutoFit/>
          </a:bodyPr>
          <a:lstStyle/>
          <a:p>
            <a:pPr algn="ctr"/>
            <a:r>
              <a:rPr lang="ru-RU" sz="1800" b="1" dirty="0" smtClean="0">
                <a:solidFill>
                  <a:srgbClr val="0000FF"/>
                </a:solidFill>
                <a:latin typeface="Arial" panose="020B0604020202020204" pitchFamily="34" charset="0"/>
                <a:cs typeface="Arial" panose="020B0604020202020204" pitchFamily="34" charset="0"/>
              </a:rPr>
              <a:t>Правила спасения от урагана на улице</a:t>
            </a:r>
            <a:endParaRPr lang="ru-RU" sz="1800" b="1" dirty="0">
              <a:solidFill>
                <a:srgbClr val="0000FF"/>
              </a:solidFill>
              <a:latin typeface="Arial" panose="020B0604020202020204" pitchFamily="34" charset="0"/>
              <a:cs typeface="Arial" panose="020B0604020202020204" pitchFamily="34" charset="0"/>
            </a:endParaRPr>
          </a:p>
        </p:txBody>
      </p:sp>
      <p:sp>
        <p:nvSpPr>
          <p:cNvPr id="3081" name="AutoShape 6"/>
          <p:cNvSpPr>
            <a:spLocks noChangeArrowheads="1"/>
          </p:cNvSpPr>
          <p:nvPr/>
        </p:nvSpPr>
        <p:spPr bwMode="auto">
          <a:xfrm>
            <a:off x="8397875" y="6513683"/>
            <a:ext cx="746125" cy="344487"/>
          </a:xfrm>
          <a:prstGeom prst="ribbon">
            <a:avLst>
              <a:gd name="adj1" fmla="val 12500"/>
              <a:gd name="adj2" fmla="val 50000"/>
            </a:avLst>
          </a:prstGeom>
          <a:solidFill>
            <a:srgbClr val="0000FF"/>
          </a:solidFill>
          <a:ln w="9525">
            <a:solidFill>
              <a:schemeClr val="accent1"/>
            </a:solidFill>
            <a:round/>
            <a:headEnd/>
            <a:tailEnd/>
          </a:ln>
        </p:spPr>
        <p:txBody>
          <a:bodyPr wrap="none" lIns="91368" tIns="45682" rIns="91368" bIns="45682" anchor="ctr"/>
          <a:lstStyle/>
          <a:p>
            <a:pPr algn="ctr"/>
            <a:r>
              <a:rPr lang="ru-RU" altLang="ru-RU" sz="1800" b="1" dirty="0" smtClean="0">
                <a:solidFill>
                  <a:schemeClr val="bg1"/>
                </a:solidFill>
              </a:rPr>
              <a:t>17</a:t>
            </a:r>
            <a:endParaRPr lang="ru-RU" altLang="ru-RU" sz="1800" b="1" dirty="0">
              <a:solidFill>
                <a:schemeClr val="bg1"/>
              </a:solidFill>
            </a:endParaRPr>
          </a:p>
        </p:txBody>
      </p:sp>
      <p:pic>
        <p:nvPicPr>
          <p:cNvPr id="43010" name="Picture 2" descr="C:\Users\User\Desktop\pamyatka-pri-silnom-vetre-i-bure-v-gorode-_2_2.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611993" y="1844824"/>
            <a:ext cx="5920014" cy="317631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D:\Illustrator_Corel\#орел со Знамени ГУ\!_Орел со знамени в слайды.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251" y="-15134"/>
            <a:ext cx="763333" cy="1080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9" descr="samar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00392" y="-1"/>
            <a:ext cx="989126"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401104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99"/>
          <p:cNvSpPr>
            <a:spLocks noChangeArrowheads="1"/>
          </p:cNvSpPr>
          <p:nvPr/>
        </p:nvSpPr>
        <p:spPr bwMode="auto">
          <a:xfrm>
            <a:off x="0" y="0"/>
            <a:ext cx="9144000" cy="369332"/>
          </a:xfrm>
          <a:prstGeom prst="rect">
            <a:avLst/>
          </a:prstGeom>
          <a:ln/>
        </p:spPr>
        <p:style>
          <a:lnRef idx="0">
            <a:schemeClr val="accent4"/>
          </a:lnRef>
          <a:fillRef idx="3">
            <a:schemeClr val="accent4"/>
          </a:fillRef>
          <a:effectRef idx="3">
            <a:schemeClr val="accent4"/>
          </a:effectRef>
          <a:fontRef idx="minor">
            <a:schemeClr val="lt1"/>
          </a:fontRef>
        </p:style>
        <p:txBody>
          <a:bodyPr>
            <a:spAutoFit/>
          </a:bodyPr>
          <a:lstStyle/>
          <a:p>
            <a:pPr algn="ctr"/>
            <a:r>
              <a:rPr lang="ru-RU" sz="1800" b="1" dirty="0" smtClean="0">
                <a:solidFill>
                  <a:srgbClr val="0000FF"/>
                </a:solidFill>
                <a:latin typeface="Arial" panose="020B0604020202020204" pitchFamily="34" charset="0"/>
                <a:cs typeface="Arial" panose="020B0604020202020204" pitchFamily="34" charset="0"/>
              </a:rPr>
              <a:t>Действия при пожаре</a:t>
            </a:r>
            <a:endParaRPr lang="ru-RU" sz="1800" b="1" dirty="0">
              <a:solidFill>
                <a:srgbClr val="0000FF"/>
              </a:solidFill>
              <a:latin typeface="Arial" panose="020B0604020202020204" pitchFamily="34" charset="0"/>
              <a:cs typeface="Arial" panose="020B0604020202020204" pitchFamily="34" charset="0"/>
            </a:endParaRPr>
          </a:p>
        </p:txBody>
      </p:sp>
      <p:sp>
        <p:nvSpPr>
          <p:cNvPr id="3081" name="AutoShape 6"/>
          <p:cNvSpPr>
            <a:spLocks noChangeArrowheads="1"/>
          </p:cNvSpPr>
          <p:nvPr/>
        </p:nvSpPr>
        <p:spPr bwMode="auto">
          <a:xfrm>
            <a:off x="8397875" y="6513683"/>
            <a:ext cx="746125" cy="344487"/>
          </a:xfrm>
          <a:prstGeom prst="ribbon">
            <a:avLst>
              <a:gd name="adj1" fmla="val 12500"/>
              <a:gd name="adj2" fmla="val 50000"/>
            </a:avLst>
          </a:prstGeom>
          <a:solidFill>
            <a:srgbClr val="0000FF"/>
          </a:solidFill>
          <a:ln w="9525">
            <a:solidFill>
              <a:schemeClr val="accent1"/>
            </a:solidFill>
            <a:round/>
            <a:headEnd/>
            <a:tailEnd/>
          </a:ln>
        </p:spPr>
        <p:txBody>
          <a:bodyPr wrap="none" lIns="91368" tIns="45682" rIns="91368" bIns="45682" anchor="ctr"/>
          <a:lstStyle/>
          <a:p>
            <a:pPr algn="ctr"/>
            <a:r>
              <a:rPr lang="ru-RU" altLang="ru-RU" sz="1800" b="1" dirty="0" smtClean="0">
                <a:solidFill>
                  <a:schemeClr val="bg1"/>
                </a:solidFill>
              </a:rPr>
              <a:t>18</a:t>
            </a:r>
            <a:endParaRPr lang="ru-RU" altLang="ru-RU" sz="1800" b="1" dirty="0">
              <a:solidFill>
                <a:schemeClr val="bg1"/>
              </a:solidFill>
            </a:endParaRPr>
          </a:p>
        </p:txBody>
      </p:sp>
      <p:pic>
        <p:nvPicPr>
          <p:cNvPr id="1026" name="Picture 2" descr="G:\ВОУ\2021\1 сентября\Пожары, действия в ЧС\Пожары\пожар в помещении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70916"/>
            <a:ext cx="4104456" cy="31021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G:\ВОУ\2021\1 сентября\Пожары, действия в ЧС\Пожары\Пожар в доме.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470916"/>
            <a:ext cx="4198937" cy="31021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23527" y="3573016"/>
            <a:ext cx="8447409" cy="2862322"/>
          </a:xfrm>
          <a:prstGeom prst="rect">
            <a:avLst/>
          </a:prstGeom>
        </p:spPr>
        <p:txBody>
          <a:bodyPr wrap="square">
            <a:spAutoFit/>
          </a:bodyPr>
          <a:lstStyle/>
          <a:p>
            <a:pPr indent="450215" algn="just">
              <a:spcAft>
                <a:spcPts val="0"/>
              </a:spcAft>
            </a:pPr>
            <a:r>
              <a:rPr lang="ru-RU" dirty="0">
                <a:solidFill>
                  <a:srgbClr val="000000"/>
                </a:solidFill>
                <a:latin typeface="Times New Roman"/>
                <a:ea typeface="Times New Roman"/>
              </a:rPr>
              <a:t>О возникновении пожара немедленно </a:t>
            </a:r>
            <a:r>
              <a:rPr lang="ru-RU" dirty="0" smtClean="0">
                <a:solidFill>
                  <a:srgbClr val="000000"/>
                </a:solidFill>
                <a:latin typeface="Times New Roman"/>
                <a:ea typeface="Times New Roman"/>
              </a:rPr>
              <a:t>сообщите </a:t>
            </a:r>
            <a:r>
              <a:rPr lang="ru-RU" dirty="0">
                <a:solidFill>
                  <a:srgbClr val="000000"/>
                </a:solidFill>
                <a:latin typeface="Times New Roman"/>
                <a:ea typeface="Times New Roman"/>
              </a:rPr>
              <a:t>по </a:t>
            </a:r>
            <a:r>
              <a:rPr lang="ru-RU" dirty="0" smtClean="0">
                <a:solidFill>
                  <a:srgbClr val="000000"/>
                </a:solidFill>
                <a:latin typeface="Times New Roman"/>
                <a:ea typeface="Times New Roman"/>
              </a:rPr>
              <a:t>телефонам </a:t>
            </a:r>
            <a:r>
              <a:rPr lang="ru-RU" dirty="0">
                <a:solidFill>
                  <a:srgbClr val="FF0000"/>
                </a:solidFill>
                <a:latin typeface="Times New Roman"/>
                <a:ea typeface="Times New Roman"/>
              </a:rPr>
              <a:t>«01</a:t>
            </a:r>
            <a:r>
              <a:rPr lang="ru-RU" dirty="0" smtClean="0">
                <a:solidFill>
                  <a:srgbClr val="FF0000"/>
                </a:solidFill>
                <a:latin typeface="Times New Roman"/>
                <a:ea typeface="Times New Roman"/>
              </a:rPr>
              <a:t>»</a:t>
            </a:r>
            <a:r>
              <a:rPr lang="ru-RU" dirty="0" smtClean="0">
                <a:solidFill>
                  <a:srgbClr val="000000"/>
                </a:solidFill>
                <a:latin typeface="Times New Roman"/>
                <a:ea typeface="Times New Roman"/>
              </a:rPr>
              <a:t>,</a:t>
            </a:r>
            <a:r>
              <a:rPr lang="ru-RU" dirty="0" smtClean="0">
                <a:solidFill>
                  <a:srgbClr val="FF0000"/>
                </a:solidFill>
                <a:latin typeface="Times New Roman"/>
                <a:ea typeface="Times New Roman"/>
              </a:rPr>
              <a:t> «101»</a:t>
            </a:r>
            <a:r>
              <a:rPr lang="ru-RU" dirty="0" smtClean="0">
                <a:solidFill>
                  <a:srgbClr val="000000"/>
                </a:solidFill>
                <a:latin typeface="Times New Roman"/>
                <a:ea typeface="Times New Roman"/>
              </a:rPr>
              <a:t>.</a:t>
            </a:r>
            <a:r>
              <a:rPr lang="ru-RU" dirty="0" smtClean="0">
                <a:solidFill>
                  <a:srgbClr val="FF0000"/>
                </a:solidFill>
                <a:latin typeface="Times New Roman"/>
                <a:ea typeface="Times New Roman"/>
              </a:rPr>
              <a:t> </a:t>
            </a:r>
            <a:r>
              <a:rPr lang="ru-RU" dirty="0">
                <a:solidFill>
                  <a:srgbClr val="000000"/>
                </a:solidFill>
                <a:latin typeface="Times New Roman"/>
                <a:ea typeface="Times New Roman"/>
              </a:rPr>
              <a:t>Вызывая </a:t>
            </a:r>
            <a:r>
              <a:rPr lang="ru-RU" dirty="0" smtClean="0">
                <a:solidFill>
                  <a:srgbClr val="000000"/>
                </a:solidFill>
                <a:latin typeface="Times New Roman"/>
                <a:ea typeface="Times New Roman"/>
              </a:rPr>
              <a:t>пожарно-спасательные подразделения, </a:t>
            </a:r>
            <a:r>
              <a:rPr lang="ru-RU" dirty="0">
                <a:solidFill>
                  <a:srgbClr val="000000"/>
                </a:solidFill>
                <a:latin typeface="Times New Roman"/>
                <a:ea typeface="Times New Roman"/>
              </a:rPr>
              <a:t>нужно четко сообщить название населенного пункта или района, название улицы, номер дома, этаж, где произошел пожар. Нужно толково разъяснить, что горит: квартира, чердак, подвал, коридор, склад, ферма или что-то другое. Объяснить, кто звонит, назвать номер своего телефона.</a:t>
            </a:r>
            <a:endParaRPr lang="ru-RU" sz="1800" dirty="0">
              <a:latin typeface="Times New Roman"/>
              <a:ea typeface="Times New Roman"/>
            </a:endParaRPr>
          </a:p>
          <a:p>
            <a:pPr indent="450215" algn="just">
              <a:spcAft>
                <a:spcPts val="0"/>
              </a:spcAft>
            </a:pPr>
            <a:r>
              <a:rPr lang="ru-RU" dirty="0">
                <a:solidFill>
                  <a:srgbClr val="000000"/>
                </a:solidFill>
                <a:latin typeface="Times New Roman"/>
                <a:ea typeface="Times New Roman"/>
              </a:rPr>
              <a:t>Если у вас в доме нет телефона, и вы не можете выйти из дома или квартиры, откройте окно и зовите на помощь криками «Пожар!», привлеките внимание прохожих.</a:t>
            </a:r>
            <a:endParaRPr lang="ru-RU" sz="1800" dirty="0">
              <a:effectLst/>
              <a:latin typeface="Times New Roman"/>
              <a:ea typeface="Times New Roman"/>
            </a:endParaRPr>
          </a:p>
        </p:txBody>
      </p:sp>
      <p:pic>
        <p:nvPicPr>
          <p:cNvPr id="7" name="Picture 3" descr="D:\Illustrator_Corel\#орел со Знамени ГУ\!_Орел со знамени в слайды.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251" y="-15134"/>
            <a:ext cx="763333" cy="1080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9" descr="samar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00392" y="-1"/>
            <a:ext cx="989126"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0165241"/>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99"/>
          <p:cNvSpPr>
            <a:spLocks noChangeArrowheads="1"/>
          </p:cNvSpPr>
          <p:nvPr/>
        </p:nvSpPr>
        <p:spPr bwMode="auto">
          <a:xfrm>
            <a:off x="0" y="0"/>
            <a:ext cx="9144000" cy="369332"/>
          </a:xfrm>
          <a:prstGeom prst="rect">
            <a:avLst/>
          </a:prstGeom>
          <a:ln/>
        </p:spPr>
        <p:style>
          <a:lnRef idx="0">
            <a:schemeClr val="accent4"/>
          </a:lnRef>
          <a:fillRef idx="3">
            <a:schemeClr val="accent4"/>
          </a:fillRef>
          <a:effectRef idx="3">
            <a:schemeClr val="accent4"/>
          </a:effectRef>
          <a:fontRef idx="minor">
            <a:schemeClr val="lt1"/>
          </a:fontRef>
        </p:style>
        <p:txBody>
          <a:bodyPr>
            <a:spAutoFit/>
          </a:bodyPr>
          <a:lstStyle/>
          <a:p>
            <a:pPr algn="ctr"/>
            <a:r>
              <a:rPr lang="ru-RU" sz="1800" b="1" dirty="0" smtClean="0">
                <a:solidFill>
                  <a:srgbClr val="0000FF"/>
                </a:solidFill>
                <a:latin typeface="Arial" panose="020B0604020202020204" pitchFamily="34" charset="0"/>
                <a:cs typeface="Arial" panose="020B0604020202020204" pitchFamily="34" charset="0"/>
              </a:rPr>
              <a:t>Действия при пожаре </a:t>
            </a:r>
            <a:endParaRPr lang="ru-RU" sz="1800" b="1" dirty="0">
              <a:solidFill>
                <a:srgbClr val="0000FF"/>
              </a:solidFill>
              <a:latin typeface="Arial" panose="020B0604020202020204" pitchFamily="34" charset="0"/>
              <a:cs typeface="Arial" panose="020B0604020202020204" pitchFamily="34" charset="0"/>
            </a:endParaRPr>
          </a:p>
        </p:txBody>
      </p:sp>
      <p:sp>
        <p:nvSpPr>
          <p:cNvPr id="3081" name="AutoShape 6"/>
          <p:cNvSpPr>
            <a:spLocks noChangeArrowheads="1"/>
          </p:cNvSpPr>
          <p:nvPr/>
        </p:nvSpPr>
        <p:spPr bwMode="auto">
          <a:xfrm>
            <a:off x="8397875" y="6513683"/>
            <a:ext cx="746125" cy="344487"/>
          </a:xfrm>
          <a:prstGeom prst="ribbon">
            <a:avLst>
              <a:gd name="adj1" fmla="val 12500"/>
              <a:gd name="adj2" fmla="val 50000"/>
            </a:avLst>
          </a:prstGeom>
          <a:solidFill>
            <a:srgbClr val="0000FF"/>
          </a:solidFill>
          <a:ln w="9525">
            <a:solidFill>
              <a:schemeClr val="accent1"/>
            </a:solidFill>
            <a:round/>
            <a:headEnd/>
            <a:tailEnd/>
          </a:ln>
        </p:spPr>
        <p:txBody>
          <a:bodyPr wrap="none" lIns="91368" tIns="45682" rIns="91368" bIns="45682" anchor="ctr"/>
          <a:lstStyle/>
          <a:p>
            <a:pPr algn="ctr"/>
            <a:r>
              <a:rPr lang="ru-RU" altLang="ru-RU" sz="1800" b="1" dirty="0" smtClean="0">
                <a:solidFill>
                  <a:schemeClr val="bg1"/>
                </a:solidFill>
              </a:rPr>
              <a:t>19</a:t>
            </a:r>
            <a:endParaRPr lang="ru-RU" altLang="ru-RU" sz="1800" b="1" dirty="0">
              <a:solidFill>
                <a:schemeClr val="bg1"/>
              </a:solidFill>
            </a:endParaRPr>
          </a:p>
        </p:txBody>
      </p:sp>
      <p:sp>
        <p:nvSpPr>
          <p:cNvPr id="2" name="Прямоугольник 1"/>
          <p:cNvSpPr/>
          <p:nvPr/>
        </p:nvSpPr>
        <p:spPr>
          <a:xfrm>
            <a:off x="467543" y="476672"/>
            <a:ext cx="8303393" cy="5632311"/>
          </a:xfrm>
          <a:prstGeom prst="rect">
            <a:avLst/>
          </a:prstGeom>
        </p:spPr>
        <p:txBody>
          <a:bodyPr wrap="square">
            <a:spAutoFit/>
          </a:bodyPr>
          <a:lstStyle/>
          <a:p>
            <a:pPr indent="450215" algn="just">
              <a:spcAft>
                <a:spcPts val="0"/>
              </a:spcAft>
            </a:pPr>
            <a:r>
              <a:rPr lang="ru-RU" dirty="0">
                <a:solidFill>
                  <a:srgbClr val="000000"/>
                </a:solidFill>
                <a:latin typeface="Times New Roman"/>
                <a:ea typeface="Times New Roman"/>
              </a:rPr>
              <a:t>Если очаг загорания небольшой, то четкими и уверенными действиями его можно погасить.</a:t>
            </a:r>
            <a:endParaRPr lang="ru-RU" sz="1800" dirty="0">
              <a:latin typeface="Times New Roman"/>
              <a:ea typeface="Times New Roman"/>
            </a:endParaRPr>
          </a:p>
          <a:p>
            <a:pPr indent="450215" algn="just">
              <a:spcAft>
                <a:spcPts val="0"/>
              </a:spcAft>
            </a:pPr>
            <a:r>
              <a:rPr lang="ru-RU" dirty="0">
                <a:solidFill>
                  <a:srgbClr val="000000"/>
                </a:solidFill>
                <a:latin typeface="Times New Roman"/>
                <a:ea typeface="Times New Roman"/>
              </a:rPr>
              <a:t>Помните: в доме всегда есть средства, позволяющие потушить пожар, - одеяла, грубая ткань, а также ведра и другие емкости для воды.</a:t>
            </a:r>
            <a:endParaRPr lang="ru-RU" sz="1800" dirty="0">
              <a:latin typeface="Times New Roman"/>
              <a:ea typeface="Times New Roman"/>
            </a:endParaRPr>
          </a:p>
          <a:p>
            <a:pPr indent="450215" algn="just">
              <a:spcAft>
                <a:spcPts val="0"/>
              </a:spcAft>
            </a:pPr>
            <a:r>
              <a:rPr lang="ru-RU" dirty="0">
                <a:solidFill>
                  <a:srgbClr val="000000"/>
                </a:solidFill>
                <a:latin typeface="Times New Roman"/>
                <a:ea typeface="Times New Roman"/>
              </a:rPr>
              <a:t>При этом:</a:t>
            </a:r>
            <a:endParaRPr lang="ru-RU" sz="1800" dirty="0">
              <a:latin typeface="Times New Roman"/>
              <a:ea typeface="Times New Roman"/>
            </a:endParaRPr>
          </a:p>
          <a:p>
            <a:pPr indent="450215" algn="just">
              <a:spcAft>
                <a:spcPts val="0"/>
              </a:spcAft>
            </a:pPr>
            <a:r>
              <a:rPr lang="ru-RU" dirty="0" smtClean="0">
                <a:solidFill>
                  <a:srgbClr val="000000"/>
                </a:solidFill>
                <a:latin typeface="Times New Roman"/>
                <a:ea typeface="Times New Roman"/>
              </a:rPr>
              <a:t>нельзя </a:t>
            </a:r>
            <a:r>
              <a:rPr lang="ru-RU" dirty="0">
                <a:solidFill>
                  <a:srgbClr val="000000"/>
                </a:solidFill>
                <a:latin typeface="Times New Roman"/>
                <a:ea typeface="Times New Roman"/>
              </a:rPr>
              <a:t>открывать окна и двери, т.к. приток свежего воздуха поддерживает горение. Нужно избегать создания сквозняков и сильного притока воздуха в помещение, где возник пожар, т.к. при этом будет сильно распространяться огонь. Поэтому нужно ограничить открывание окон и дверей, а также не разбивать оконных стекол.</a:t>
            </a:r>
            <a:endParaRPr lang="ru-RU" sz="1800" dirty="0">
              <a:latin typeface="Times New Roman"/>
              <a:ea typeface="Times New Roman"/>
            </a:endParaRPr>
          </a:p>
          <a:p>
            <a:pPr indent="450215" algn="just">
              <a:spcAft>
                <a:spcPts val="0"/>
              </a:spcAft>
            </a:pPr>
            <a:r>
              <a:rPr lang="ru-RU" dirty="0" smtClean="0">
                <a:solidFill>
                  <a:srgbClr val="000000"/>
                </a:solidFill>
                <a:latin typeface="Times New Roman"/>
                <a:ea typeface="Times New Roman"/>
              </a:rPr>
              <a:t>нельзя </a:t>
            </a:r>
            <a:r>
              <a:rPr lang="ru-RU" dirty="0">
                <a:solidFill>
                  <a:srgbClr val="000000"/>
                </a:solidFill>
                <a:latin typeface="Times New Roman"/>
                <a:ea typeface="Times New Roman"/>
              </a:rPr>
              <a:t>тушить водой электроприборы, включенные в сеть.</a:t>
            </a:r>
            <a:endParaRPr lang="ru-RU" sz="1800" dirty="0">
              <a:latin typeface="Times New Roman"/>
              <a:ea typeface="Times New Roman"/>
            </a:endParaRPr>
          </a:p>
          <a:p>
            <a:pPr indent="450215" algn="just">
              <a:spcAft>
                <a:spcPts val="0"/>
              </a:spcAft>
            </a:pPr>
            <a:r>
              <a:rPr lang="ru-RU" dirty="0">
                <a:solidFill>
                  <a:srgbClr val="000000"/>
                </a:solidFill>
                <a:latin typeface="Times New Roman"/>
                <a:ea typeface="Times New Roman"/>
              </a:rPr>
              <a:t>Прежде всего, загоревшийся электроприбор необходимо отключить от сети, т.е. вынуть вилку из розетки, а затем залить водой</a:t>
            </a:r>
            <a:r>
              <a:rPr lang="ru-RU" dirty="0" smtClean="0">
                <a:solidFill>
                  <a:srgbClr val="000000"/>
                </a:solidFill>
                <a:latin typeface="Times New Roman"/>
                <a:ea typeface="Times New Roman"/>
              </a:rPr>
              <a:t>.</a:t>
            </a:r>
          </a:p>
          <a:p>
            <a:pPr indent="450215" algn="just">
              <a:spcAft>
                <a:spcPts val="0"/>
              </a:spcAft>
            </a:pPr>
            <a:r>
              <a:rPr lang="ru-RU" dirty="0">
                <a:solidFill>
                  <a:srgbClr val="000000"/>
                </a:solidFill>
                <a:latin typeface="Times New Roman"/>
                <a:ea typeface="Times New Roman"/>
              </a:rPr>
              <a:t>Если вы видите, </a:t>
            </a:r>
            <a:r>
              <a:rPr lang="ru-RU" dirty="0" smtClean="0">
                <a:solidFill>
                  <a:srgbClr val="000000"/>
                </a:solidFill>
                <a:latin typeface="Times New Roman"/>
                <a:ea typeface="Times New Roman"/>
              </a:rPr>
              <a:t> </a:t>
            </a:r>
            <a:r>
              <a:rPr lang="ru-RU" dirty="0">
                <a:solidFill>
                  <a:srgbClr val="000000"/>
                </a:solidFill>
                <a:latin typeface="Times New Roman"/>
                <a:ea typeface="Times New Roman"/>
              </a:rPr>
              <a:t>то необходимо срочно покинуть помещение и помочь выйти людям из помещения. </a:t>
            </a:r>
            <a:r>
              <a:rPr lang="ru-RU" dirty="0" smtClean="0">
                <a:solidFill>
                  <a:srgbClr val="000000"/>
                </a:solidFill>
                <a:latin typeface="Times New Roman"/>
                <a:ea typeface="Times New Roman"/>
              </a:rPr>
              <a:t> </a:t>
            </a:r>
            <a:r>
              <a:rPr lang="ru-RU" dirty="0">
                <a:solidFill>
                  <a:srgbClr val="000000"/>
                </a:solidFill>
                <a:latin typeface="Times New Roman"/>
                <a:ea typeface="Times New Roman"/>
              </a:rPr>
              <a:t>В помещении необходимо </a:t>
            </a:r>
            <a:r>
              <a:rPr lang="ru-RU" dirty="0" smtClean="0">
                <a:solidFill>
                  <a:srgbClr val="000000"/>
                </a:solidFill>
                <a:latin typeface="Times New Roman"/>
                <a:ea typeface="Times New Roman"/>
              </a:rPr>
              <a:t>выключить </a:t>
            </a:r>
            <a:r>
              <a:rPr lang="ru-RU" dirty="0">
                <a:solidFill>
                  <a:srgbClr val="000000"/>
                </a:solidFill>
                <a:latin typeface="Times New Roman"/>
                <a:ea typeface="Times New Roman"/>
              </a:rPr>
              <a:t>электричество и газ. В первую </a:t>
            </a:r>
            <a:r>
              <a:rPr lang="ru-RU" dirty="0" smtClean="0">
                <a:solidFill>
                  <a:srgbClr val="000000"/>
                </a:solidFill>
                <a:latin typeface="Times New Roman"/>
                <a:ea typeface="Times New Roman"/>
              </a:rPr>
              <a:t>очередь необходимо покинуть помещения, </a:t>
            </a:r>
            <a:r>
              <a:rPr lang="ru-RU" dirty="0">
                <a:solidFill>
                  <a:srgbClr val="000000"/>
                </a:solidFill>
                <a:latin typeface="Times New Roman"/>
                <a:ea typeface="Times New Roman"/>
              </a:rPr>
              <a:t>где в условиях пожара больше всего угрожает опасность их жизни, а также из верхних этажей </a:t>
            </a:r>
            <a:r>
              <a:rPr lang="ru-RU" dirty="0" smtClean="0">
                <a:solidFill>
                  <a:srgbClr val="000000"/>
                </a:solidFill>
                <a:latin typeface="Times New Roman"/>
                <a:ea typeface="Times New Roman"/>
              </a:rPr>
              <a:t>здания. </a:t>
            </a:r>
            <a:endParaRPr lang="ru-RU" dirty="0">
              <a:effectLst/>
              <a:latin typeface="Times New Roman"/>
              <a:ea typeface="Times New Roman"/>
            </a:endParaRPr>
          </a:p>
        </p:txBody>
      </p:sp>
      <p:pic>
        <p:nvPicPr>
          <p:cNvPr id="7" name="Picture 3" descr="D:\Illustrator_Corel\#орел со Знамени ГУ\!_Орел со знамени в слайды.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51" y="-15134"/>
            <a:ext cx="763333" cy="1080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9" descr="samar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0392" y="-1"/>
            <a:ext cx="989126"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796717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AutoShape 6"/>
          <p:cNvSpPr>
            <a:spLocks noChangeArrowheads="1"/>
          </p:cNvSpPr>
          <p:nvPr/>
        </p:nvSpPr>
        <p:spPr bwMode="auto">
          <a:xfrm>
            <a:off x="8408749" y="6513512"/>
            <a:ext cx="746125" cy="344487"/>
          </a:xfrm>
          <a:prstGeom prst="ribbon">
            <a:avLst>
              <a:gd name="adj1" fmla="val 12500"/>
              <a:gd name="adj2" fmla="val 50000"/>
            </a:avLst>
          </a:prstGeom>
          <a:solidFill>
            <a:srgbClr val="0000FF"/>
          </a:solidFill>
          <a:ln w="9525">
            <a:solidFill>
              <a:schemeClr val="accent1"/>
            </a:solidFill>
            <a:round/>
            <a:headEnd/>
            <a:tailEnd/>
          </a:ln>
        </p:spPr>
        <p:txBody>
          <a:bodyPr wrap="none" lIns="91368" tIns="45682" rIns="91368" bIns="45682" anchor="ctr"/>
          <a:lstStyle/>
          <a:p>
            <a:pPr algn="ctr"/>
            <a:r>
              <a:rPr lang="ru-RU" altLang="ru-RU" sz="1800" b="1" dirty="0" smtClean="0">
                <a:solidFill>
                  <a:schemeClr val="bg1"/>
                </a:solidFill>
              </a:rPr>
              <a:t>2</a:t>
            </a:r>
            <a:endParaRPr lang="ru-RU" altLang="ru-RU" sz="1800" b="1" dirty="0">
              <a:solidFill>
                <a:schemeClr val="bg1"/>
              </a:solidFill>
            </a:endParaRPr>
          </a:p>
        </p:txBody>
      </p:sp>
      <p:pic>
        <p:nvPicPr>
          <p:cNvPr id="13" name="Picture 9" descr="sama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0392" y="-1"/>
            <a:ext cx="989126"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descr="D:\Illustrator_Corel\#орел со Знамени ГУ\!_Орел со знамени в слайды.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51" y="-15134"/>
            <a:ext cx="763333" cy="1080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09490" y="2924944"/>
            <a:ext cx="8335894" cy="769441"/>
          </a:xfrm>
          <a:prstGeom prst="rect">
            <a:avLst/>
          </a:prstGeom>
          <a:noFill/>
        </p:spPr>
        <p:txBody>
          <a:bodyPr wrap="square" rtlCol="0">
            <a:spAutoFit/>
          </a:bodyPr>
          <a:lstStyle/>
          <a:p>
            <a:pPr algn="ctr"/>
            <a:r>
              <a:rPr lang="ru-RU" sz="4400" b="1" dirty="0" smtClean="0"/>
              <a:t>1. ОБМОРОЖЕНИЕ</a:t>
            </a:r>
            <a:endParaRPr lang="ru-RU" sz="4400" b="1" dirty="0"/>
          </a:p>
        </p:txBody>
      </p:sp>
    </p:spTree>
    <p:extLst>
      <p:ext uri="{BB962C8B-B14F-4D97-AF65-F5344CB8AC3E}">
        <p14:creationId xmlns:p14="http://schemas.microsoft.com/office/powerpoint/2010/main" val="2591880130"/>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99"/>
          <p:cNvSpPr>
            <a:spLocks noChangeArrowheads="1"/>
          </p:cNvSpPr>
          <p:nvPr/>
        </p:nvSpPr>
        <p:spPr bwMode="auto">
          <a:xfrm>
            <a:off x="0" y="0"/>
            <a:ext cx="9144000" cy="369332"/>
          </a:xfrm>
          <a:prstGeom prst="rect">
            <a:avLst/>
          </a:prstGeom>
          <a:ln/>
        </p:spPr>
        <p:style>
          <a:lnRef idx="0">
            <a:schemeClr val="accent4"/>
          </a:lnRef>
          <a:fillRef idx="3">
            <a:schemeClr val="accent4"/>
          </a:fillRef>
          <a:effectRef idx="3">
            <a:schemeClr val="accent4"/>
          </a:effectRef>
          <a:fontRef idx="minor">
            <a:schemeClr val="lt1"/>
          </a:fontRef>
        </p:style>
        <p:txBody>
          <a:bodyPr>
            <a:spAutoFit/>
          </a:bodyPr>
          <a:lstStyle/>
          <a:p>
            <a:pPr algn="ctr"/>
            <a:r>
              <a:rPr lang="ru-RU" sz="1800" b="1" dirty="0" smtClean="0">
                <a:solidFill>
                  <a:srgbClr val="0000FF"/>
                </a:solidFill>
                <a:latin typeface="Arial" panose="020B0604020202020204" pitchFamily="34" charset="0"/>
                <a:cs typeface="Arial" panose="020B0604020202020204" pitchFamily="34" charset="0"/>
              </a:rPr>
              <a:t>Действия при пожаре </a:t>
            </a:r>
            <a:endParaRPr lang="ru-RU" sz="1800" b="1" dirty="0">
              <a:solidFill>
                <a:srgbClr val="0000FF"/>
              </a:solidFill>
              <a:latin typeface="Arial" panose="020B0604020202020204" pitchFamily="34" charset="0"/>
              <a:cs typeface="Arial" panose="020B0604020202020204" pitchFamily="34" charset="0"/>
            </a:endParaRPr>
          </a:p>
        </p:txBody>
      </p:sp>
      <p:sp>
        <p:nvSpPr>
          <p:cNvPr id="3081" name="AutoShape 6"/>
          <p:cNvSpPr>
            <a:spLocks noChangeArrowheads="1"/>
          </p:cNvSpPr>
          <p:nvPr/>
        </p:nvSpPr>
        <p:spPr bwMode="auto">
          <a:xfrm>
            <a:off x="8397875" y="6513683"/>
            <a:ext cx="746125" cy="344487"/>
          </a:xfrm>
          <a:prstGeom prst="ribbon">
            <a:avLst>
              <a:gd name="adj1" fmla="val 12500"/>
              <a:gd name="adj2" fmla="val 50000"/>
            </a:avLst>
          </a:prstGeom>
          <a:solidFill>
            <a:srgbClr val="0000FF"/>
          </a:solidFill>
          <a:ln w="9525">
            <a:solidFill>
              <a:schemeClr val="accent1"/>
            </a:solidFill>
            <a:round/>
            <a:headEnd/>
            <a:tailEnd/>
          </a:ln>
        </p:spPr>
        <p:txBody>
          <a:bodyPr wrap="none" lIns="91368" tIns="45682" rIns="91368" bIns="45682" anchor="ctr"/>
          <a:lstStyle/>
          <a:p>
            <a:pPr algn="ctr"/>
            <a:r>
              <a:rPr lang="ru-RU" altLang="ru-RU" sz="1800" b="1" dirty="0" smtClean="0">
                <a:solidFill>
                  <a:schemeClr val="bg1"/>
                </a:solidFill>
              </a:rPr>
              <a:t>20</a:t>
            </a:r>
            <a:endParaRPr lang="ru-RU" altLang="ru-RU" sz="1800" b="1" dirty="0">
              <a:solidFill>
                <a:schemeClr val="bg1"/>
              </a:solidFill>
            </a:endParaRPr>
          </a:p>
        </p:txBody>
      </p:sp>
      <p:sp>
        <p:nvSpPr>
          <p:cNvPr id="2" name="Прямоугольник 1"/>
          <p:cNvSpPr/>
          <p:nvPr/>
        </p:nvSpPr>
        <p:spPr>
          <a:xfrm>
            <a:off x="467543" y="476672"/>
            <a:ext cx="8303393" cy="6217087"/>
          </a:xfrm>
          <a:prstGeom prst="rect">
            <a:avLst/>
          </a:prstGeom>
        </p:spPr>
        <p:txBody>
          <a:bodyPr wrap="square">
            <a:spAutoFit/>
          </a:bodyPr>
          <a:lstStyle/>
          <a:p>
            <a:pPr indent="450215" algn="just">
              <a:spcAft>
                <a:spcPts val="0"/>
              </a:spcAft>
            </a:pPr>
            <a:r>
              <a:rPr lang="ru-RU" dirty="0">
                <a:solidFill>
                  <a:srgbClr val="000000"/>
                </a:solidFill>
                <a:latin typeface="Times New Roman"/>
                <a:ea typeface="Times New Roman"/>
              </a:rPr>
              <a:t>При пожаре дым скапливается в верхней части помещения, поэтому при сильном задымлении необходимо нагнуться или лечь на пол, т. к. ядовитые продукты горения с теплым воздухом поднимаются вверх, накрыв нос и рот мокрым носовым платком или полотенцем, и двигаться на четвереньках или ползком к выходу вдоль стены, чтобы не потерять направление</a:t>
            </a:r>
            <a:r>
              <a:rPr lang="ru-RU" dirty="0" smtClean="0">
                <a:solidFill>
                  <a:srgbClr val="000000"/>
                </a:solidFill>
                <a:latin typeface="Times New Roman"/>
                <a:ea typeface="Times New Roman"/>
              </a:rPr>
              <a:t>.</a:t>
            </a:r>
          </a:p>
          <a:p>
            <a:pPr indent="450215" algn="just">
              <a:spcAft>
                <a:spcPts val="0"/>
              </a:spcAft>
            </a:pPr>
            <a:r>
              <a:rPr lang="ru-RU" dirty="0">
                <a:solidFill>
                  <a:srgbClr val="000000"/>
                </a:solidFill>
                <a:latin typeface="Times New Roman"/>
                <a:ea typeface="Times New Roman"/>
              </a:rPr>
              <a:t>При загорании одежды необходимо обернуть пострадавшего плотной тканью или пальто, одеялом, лучше мокрым, или облить водой. Пламя можно также сбить, катаясь по земле, защитив прежде голову. Нельзя позволить пострадавшим бежать, пытаться срывать одежду. Необходимо предотвратить движение человека, вплоть до применения подножки. Для того чтобы полностью загасить пламя, устраните всякий приток воздуха под защитное покрытие</a:t>
            </a:r>
            <a:r>
              <a:rPr lang="ru-RU" dirty="0" smtClean="0">
                <a:solidFill>
                  <a:srgbClr val="000000"/>
                </a:solidFill>
                <a:latin typeface="Times New Roman"/>
                <a:ea typeface="Times New Roman"/>
              </a:rPr>
              <a:t>.</a:t>
            </a:r>
          </a:p>
          <a:p>
            <a:pPr indent="450215" algn="just">
              <a:spcAft>
                <a:spcPts val="0"/>
              </a:spcAft>
            </a:pPr>
            <a:r>
              <a:rPr lang="ru-RU" dirty="0" smtClean="0">
                <a:solidFill>
                  <a:srgbClr val="000000"/>
                </a:solidFill>
                <a:latin typeface="Times New Roman"/>
                <a:ea typeface="Times New Roman"/>
              </a:rPr>
              <a:t>Необходимо приложить </a:t>
            </a:r>
            <a:r>
              <a:rPr lang="ru-RU" dirty="0">
                <a:solidFill>
                  <a:srgbClr val="000000"/>
                </a:solidFill>
                <a:latin typeface="Times New Roman"/>
                <a:ea typeface="Times New Roman"/>
              </a:rPr>
              <a:t>влажную ткань к ожогам</a:t>
            </a:r>
            <a:r>
              <a:rPr lang="ru-RU" dirty="0" smtClean="0">
                <a:solidFill>
                  <a:srgbClr val="000000"/>
                </a:solidFill>
                <a:latin typeface="Times New Roman"/>
                <a:ea typeface="Times New Roman"/>
              </a:rPr>
              <a:t>. </a:t>
            </a:r>
            <a:r>
              <a:rPr lang="ru-RU" dirty="0">
                <a:solidFill>
                  <a:srgbClr val="000000"/>
                </a:solidFill>
                <a:latin typeface="Times New Roman"/>
                <a:ea typeface="Times New Roman"/>
              </a:rPr>
              <a:t>Не трогайте ничего, что прилипло к </a:t>
            </a:r>
            <a:r>
              <a:rPr lang="ru-RU" dirty="0" smtClean="0">
                <a:solidFill>
                  <a:srgbClr val="000000"/>
                </a:solidFill>
                <a:latin typeface="Times New Roman"/>
                <a:ea typeface="Times New Roman"/>
              </a:rPr>
              <a:t>ожогам, не допускается смазывать ожоги. </a:t>
            </a:r>
            <a:r>
              <a:rPr lang="ru-RU" dirty="0">
                <a:solidFill>
                  <a:srgbClr val="000000"/>
                </a:solidFill>
                <a:latin typeface="Times New Roman"/>
                <a:ea typeface="Times New Roman"/>
              </a:rPr>
              <a:t>Позвоните «03» и вызовите «Скорую помощь</a:t>
            </a:r>
            <a:r>
              <a:rPr lang="ru-RU" dirty="0" smtClean="0">
                <a:solidFill>
                  <a:srgbClr val="000000"/>
                </a:solidFill>
                <a:latin typeface="Times New Roman"/>
                <a:ea typeface="Times New Roman"/>
              </a:rPr>
              <a:t>», </a:t>
            </a:r>
            <a:r>
              <a:rPr lang="ru-RU" dirty="0">
                <a:solidFill>
                  <a:srgbClr val="000000"/>
                </a:solidFill>
                <a:latin typeface="Times New Roman"/>
                <a:ea typeface="Times New Roman"/>
              </a:rPr>
              <a:t>а пока она едет – вынести человека на свежий воздух, освободив от стесняющей одежды, сделать искусственное дыхание и растирание тела. При ожогах не забинтовывать пострадавшего, а наоборот, снять с него одежду.</a:t>
            </a:r>
            <a:endParaRPr lang="ru-RU" sz="1800" dirty="0">
              <a:latin typeface="Times New Roman"/>
              <a:ea typeface="Times New Roman"/>
            </a:endParaRPr>
          </a:p>
          <a:p>
            <a:pPr indent="450215" algn="just">
              <a:spcAft>
                <a:spcPts val="0"/>
              </a:spcAft>
            </a:pPr>
            <a:endParaRPr lang="ru-RU" sz="1800" dirty="0">
              <a:effectLst/>
              <a:latin typeface="Times New Roman"/>
              <a:ea typeface="Times New Roman"/>
            </a:endParaRPr>
          </a:p>
        </p:txBody>
      </p:sp>
      <p:pic>
        <p:nvPicPr>
          <p:cNvPr id="5" name="Picture 3" descr="D:\Illustrator_Corel\#орел со Знамени ГУ\!_Орел со знамени в слайды.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51" y="-15134"/>
            <a:ext cx="763333" cy="1080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9" descr="samar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0392" y="-1"/>
            <a:ext cx="989126"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0662788"/>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99"/>
          <p:cNvSpPr>
            <a:spLocks noChangeArrowheads="1"/>
          </p:cNvSpPr>
          <p:nvPr/>
        </p:nvSpPr>
        <p:spPr bwMode="auto">
          <a:xfrm>
            <a:off x="0" y="0"/>
            <a:ext cx="9144000" cy="369332"/>
          </a:xfrm>
          <a:prstGeom prst="rect">
            <a:avLst/>
          </a:prstGeom>
          <a:ln/>
        </p:spPr>
        <p:style>
          <a:lnRef idx="0">
            <a:schemeClr val="accent4"/>
          </a:lnRef>
          <a:fillRef idx="3">
            <a:schemeClr val="accent4"/>
          </a:fillRef>
          <a:effectRef idx="3">
            <a:schemeClr val="accent4"/>
          </a:effectRef>
          <a:fontRef idx="minor">
            <a:schemeClr val="lt1"/>
          </a:fontRef>
        </p:style>
        <p:txBody>
          <a:bodyPr>
            <a:spAutoFit/>
          </a:bodyPr>
          <a:lstStyle/>
          <a:p>
            <a:pPr algn="ctr"/>
            <a:r>
              <a:rPr lang="ru-RU" sz="1800" b="1" dirty="0" smtClean="0">
                <a:solidFill>
                  <a:srgbClr val="0000FF"/>
                </a:solidFill>
                <a:latin typeface="Arial" panose="020B0604020202020204" pitchFamily="34" charset="0"/>
                <a:cs typeface="Arial" panose="020B0604020202020204" pitchFamily="34" charset="0"/>
              </a:rPr>
              <a:t>Действия при пожаре на лестничной площадке</a:t>
            </a:r>
            <a:endParaRPr lang="ru-RU" sz="1800" b="1" dirty="0">
              <a:solidFill>
                <a:srgbClr val="0000FF"/>
              </a:solidFill>
              <a:latin typeface="Arial" panose="020B0604020202020204" pitchFamily="34" charset="0"/>
              <a:cs typeface="Arial" panose="020B0604020202020204" pitchFamily="34" charset="0"/>
            </a:endParaRPr>
          </a:p>
        </p:txBody>
      </p:sp>
      <p:sp>
        <p:nvSpPr>
          <p:cNvPr id="3081" name="AutoShape 6"/>
          <p:cNvSpPr>
            <a:spLocks noChangeArrowheads="1"/>
          </p:cNvSpPr>
          <p:nvPr/>
        </p:nvSpPr>
        <p:spPr bwMode="auto">
          <a:xfrm>
            <a:off x="8397875" y="6513683"/>
            <a:ext cx="746125" cy="344487"/>
          </a:xfrm>
          <a:prstGeom prst="ribbon">
            <a:avLst>
              <a:gd name="adj1" fmla="val 12500"/>
              <a:gd name="adj2" fmla="val 50000"/>
            </a:avLst>
          </a:prstGeom>
          <a:solidFill>
            <a:srgbClr val="0000FF"/>
          </a:solidFill>
          <a:ln w="9525">
            <a:solidFill>
              <a:schemeClr val="accent1"/>
            </a:solidFill>
            <a:round/>
            <a:headEnd/>
            <a:tailEnd/>
          </a:ln>
        </p:spPr>
        <p:txBody>
          <a:bodyPr wrap="none" lIns="91368" tIns="45682" rIns="91368" bIns="45682" anchor="ctr"/>
          <a:lstStyle/>
          <a:p>
            <a:pPr algn="ctr"/>
            <a:r>
              <a:rPr lang="ru-RU" altLang="ru-RU" sz="1800" b="1" dirty="0" smtClean="0">
                <a:solidFill>
                  <a:schemeClr val="bg1"/>
                </a:solidFill>
              </a:rPr>
              <a:t>21</a:t>
            </a:r>
            <a:endParaRPr lang="ru-RU" altLang="ru-RU" sz="1800" b="1" dirty="0">
              <a:solidFill>
                <a:schemeClr val="bg1"/>
              </a:solidFill>
            </a:endParaRPr>
          </a:p>
        </p:txBody>
      </p:sp>
      <p:pic>
        <p:nvPicPr>
          <p:cNvPr id="2050" name="Picture 2" descr="G:\ВОУ\2021\1 сентября\Пожары, действия в ЧС\Пожары\Пожар на лестнице.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76672"/>
            <a:ext cx="4104456" cy="3024336"/>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467544" y="3645024"/>
            <a:ext cx="8303393" cy="2862322"/>
          </a:xfrm>
          <a:prstGeom prst="rect">
            <a:avLst/>
          </a:prstGeom>
        </p:spPr>
        <p:txBody>
          <a:bodyPr wrap="square">
            <a:spAutoFit/>
          </a:bodyPr>
          <a:lstStyle/>
          <a:p>
            <a:pPr indent="450215" algn="just">
              <a:spcAft>
                <a:spcPts val="0"/>
              </a:spcAft>
            </a:pPr>
            <a:r>
              <a:rPr lang="ru-RU" dirty="0">
                <a:solidFill>
                  <a:srgbClr val="000000"/>
                </a:solidFill>
                <a:latin typeface="Times New Roman"/>
                <a:ea typeface="Times New Roman"/>
              </a:rPr>
              <a:t>Если лестница задымлена – надо быстро открыть находящиеся на лестничной клетке окна, либо выбить стекла, чтобы выпустить дым и дать приток свежего воздуха, а двери помещений, откуда проникает на лестницу дым, плотно прикрыть. Не пытайтесь выйти через задымленный коридор или лестницу (дым очень токсичен), горячие газы могут обжечь легкие. Если лестница окажется отрезанной огнем или сильно задымлена, то следует выйти на балкон или подойти к окну и привлечь внимание прохожих, предварительно как можно сильнее уплотнив дверь, через которую возможно проникание </a:t>
            </a:r>
            <a:r>
              <a:rPr lang="ru-RU" dirty="0" smtClean="0">
                <a:solidFill>
                  <a:srgbClr val="000000"/>
                </a:solidFill>
                <a:latin typeface="Times New Roman"/>
                <a:ea typeface="Times New Roman"/>
              </a:rPr>
              <a:t>дыма</a:t>
            </a:r>
            <a:r>
              <a:rPr lang="ru-RU" dirty="0">
                <a:solidFill>
                  <a:srgbClr val="000000"/>
                </a:solidFill>
                <a:latin typeface="Times New Roman"/>
                <a:ea typeface="Times New Roman"/>
              </a:rPr>
              <a:t>.</a:t>
            </a:r>
            <a:endParaRPr lang="ru-RU" sz="1800" dirty="0">
              <a:effectLst/>
              <a:latin typeface="Times New Roman"/>
              <a:ea typeface="Times New Roman"/>
            </a:endParaRPr>
          </a:p>
        </p:txBody>
      </p:sp>
      <p:pic>
        <p:nvPicPr>
          <p:cNvPr id="2052" name="Picture 4" descr="G:\ВОУ\2021\1 сентября\Пожары, действия в ЧС\Пожары\Задымление.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476673"/>
            <a:ext cx="4198937" cy="302433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D:\Illustrator_Corel\#орел со Знамени ГУ\!_Орел со знамени в слайды.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251" y="-15134"/>
            <a:ext cx="763333"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9" descr="samar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00392" y="-1"/>
            <a:ext cx="989126"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9025531"/>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99"/>
          <p:cNvSpPr>
            <a:spLocks noChangeArrowheads="1"/>
          </p:cNvSpPr>
          <p:nvPr/>
        </p:nvSpPr>
        <p:spPr bwMode="auto">
          <a:xfrm>
            <a:off x="0" y="0"/>
            <a:ext cx="9144000" cy="369332"/>
          </a:xfrm>
          <a:prstGeom prst="rect">
            <a:avLst/>
          </a:prstGeom>
          <a:ln/>
        </p:spPr>
        <p:style>
          <a:lnRef idx="0">
            <a:schemeClr val="accent4"/>
          </a:lnRef>
          <a:fillRef idx="3">
            <a:schemeClr val="accent4"/>
          </a:fillRef>
          <a:effectRef idx="3">
            <a:schemeClr val="accent4"/>
          </a:effectRef>
          <a:fontRef idx="minor">
            <a:schemeClr val="lt1"/>
          </a:fontRef>
        </p:style>
        <p:txBody>
          <a:bodyPr>
            <a:spAutoFit/>
          </a:bodyPr>
          <a:lstStyle/>
          <a:p>
            <a:pPr algn="ctr"/>
            <a:r>
              <a:rPr lang="ru-RU" sz="1800" b="1" dirty="0" smtClean="0">
                <a:solidFill>
                  <a:srgbClr val="0000FF"/>
                </a:solidFill>
                <a:latin typeface="Arial" panose="020B0604020202020204" pitchFamily="34" charset="0"/>
                <a:cs typeface="Arial" panose="020B0604020202020204" pitchFamily="34" charset="0"/>
              </a:rPr>
              <a:t>Действия при пожаре</a:t>
            </a:r>
            <a:endParaRPr lang="ru-RU" sz="1800" b="1" dirty="0">
              <a:solidFill>
                <a:srgbClr val="0000FF"/>
              </a:solidFill>
              <a:latin typeface="Arial" panose="020B0604020202020204" pitchFamily="34" charset="0"/>
              <a:cs typeface="Arial" panose="020B0604020202020204" pitchFamily="34" charset="0"/>
            </a:endParaRPr>
          </a:p>
        </p:txBody>
      </p:sp>
      <p:sp>
        <p:nvSpPr>
          <p:cNvPr id="3081" name="AutoShape 6"/>
          <p:cNvSpPr>
            <a:spLocks noChangeArrowheads="1"/>
          </p:cNvSpPr>
          <p:nvPr/>
        </p:nvSpPr>
        <p:spPr bwMode="auto">
          <a:xfrm>
            <a:off x="8397875" y="6513683"/>
            <a:ext cx="746125" cy="344487"/>
          </a:xfrm>
          <a:prstGeom prst="ribbon">
            <a:avLst>
              <a:gd name="adj1" fmla="val 12500"/>
              <a:gd name="adj2" fmla="val 50000"/>
            </a:avLst>
          </a:prstGeom>
          <a:solidFill>
            <a:srgbClr val="0000FF"/>
          </a:solidFill>
          <a:ln w="9525">
            <a:solidFill>
              <a:schemeClr val="accent1"/>
            </a:solidFill>
            <a:round/>
            <a:headEnd/>
            <a:tailEnd/>
          </a:ln>
        </p:spPr>
        <p:txBody>
          <a:bodyPr wrap="none" lIns="91368" tIns="45682" rIns="91368" bIns="45682" anchor="ctr"/>
          <a:lstStyle/>
          <a:p>
            <a:pPr algn="ctr"/>
            <a:r>
              <a:rPr lang="ru-RU" altLang="ru-RU" sz="1800" b="1" dirty="0" smtClean="0">
                <a:solidFill>
                  <a:schemeClr val="bg1"/>
                </a:solidFill>
              </a:rPr>
              <a:t>22</a:t>
            </a:r>
            <a:endParaRPr lang="ru-RU" altLang="ru-RU" sz="1800" b="1" dirty="0">
              <a:solidFill>
                <a:schemeClr val="bg1"/>
              </a:solidFill>
            </a:endParaRPr>
          </a:p>
        </p:txBody>
      </p:sp>
      <p:sp>
        <p:nvSpPr>
          <p:cNvPr id="4" name="Прямоугольник 3"/>
          <p:cNvSpPr/>
          <p:nvPr/>
        </p:nvSpPr>
        <p:spPr>
          <a:xfrm>
            <a:off x="467544" y="3520280"/>
            <a:ext cx="8303392" cy="2554545"/>
          </a:xfrm>
          <a:prstGeom prst="rect">
            <a:avLst/>
          </a:prstGeom>
        </p:spPr>
        <p:txBody>
          <a:bodyPr wrap="square">
            <a:spAutoFit/>
          </a:bodyPr>
          <a:lstStyle/>
          <a:p>
            <a:pPr indent="450215" algn="just">
              <a:spcAft>
                <a:spcPts val="0"/>
              </a:spcAft>
            </a:pPr>
            <a:r>
              <a:rPr lang="ru-RU" dirty="0" smtClean="0">
                <a:solidFill>
                  <a:srgbClr val="000000"/>
                </a:solidFill>
                <a:latin typeface="Times New Roman"/>
                <a:ea typeface="Times New Roman"/>
              </a:rPr>
              <a:t>Для этого необходимо использовать мокрую ткань </a:t>
            </a:r>
            <a:r>
              <a:rPr lang="ru-RU" dirty="0">
                <a:solidFill>
                  <a:srgbClr val="000000"/>
                </a:solidFill>
                <a:latin typeface="Times New Roman"/>
                <a:ea typeface="Times New Roman"/>
              </a:rPr>
              <a:t>или </a:t>
            </a:r>
            <a:r>
              <a:rPr lang="ru-RU" dirty="0" smtClean="0">
                <a:solidFill>
                  <a:srgbClr val="000000"/>
                </a:solidFill>
                <a:latin typeface="Times New Roman"/>
                <a:ea typeface="Times New Roman"/>
              </a:rPr>
              <a:t>смоченные </a:t>
            </a:r>
            <a:r>
              <a:rPr lang="ru-RU" dirty="0">
                <a:solidFill>
                  <a:srgbClr val="000000"/>
                </a:solidFill>
                <a:latin typeface="Times New Roman"/>
                <a:ea typeface="Times New Roman"/>
              </a:rPr>
              <a:t>водой </a:t>
            </a:r>
            <a:r>
              <a:rPr lang="ru-RU" dirty="0" smtClean="0">
                <a:solidFill>
                  <a:srgbClr val="000000"/>
                </a:solidFill>
                <a:latin typeface="Times New Roman"/>
                <a:ea typeface="Times New Roman"/>
              </a:rPr>
              <a:t>тряпки</a:t>
            </a:r>
            <a:r>
              <a:rPr lang="ru-RU" dirty="0">
                <a:solidFill>
                  <a:srgbClr val="000000"/>
                </a:solidFill>
                <a:latin typeface="Times New Roman"/>
                <a:ea typeface="Times New Roman"/>
              </a:rPr>
              <a:t>. Спасание следует выполнять по балконам, наружным стационарным, приставным и выдвижным лестницам. Спускаться по водосточным трубам и стоякам и с помощью связанных простыней крайне опасно и эти приемы возможны лишь в исключительных случаях. Недопустимо прыгать из окон здания, начиная с третьего этажа, т. к. неизбежны </a:t>
            </a:r>
            <a:r>
              <a:rPr lang="ru-RU" dirty="0" smtClean="0">
                <a:solidFill>
                  <a:srgbClr val="000000"/>
                </a:solidFill>
                <a:latin typeface="Times New Roman"/>
                <a:ea typeface="Times New Roman"/>
              </a:rPr>
              <a:t>травмы, при пожаре категорически запрещается пользоваться лифтом.</a:t>
            </a:r>
            <a:endParaRPr lang="ru-RU" sz="1800" dirty="0">
              <a:effectLst/>
              <a:latin typeface="Times New Roman"/>
              <a:ea typeface="Times New Roman"/>
            </a:endParaRPr>
          </a:p>
        </p:txBody>
      </p:sp>
      <p:pic>
        <p:nvPicPr>
          <p:cNvPr id="3074" name="Picture 2" descr="G:\ВОУ\2021\1 сентября\Пожары, действия в ЧС\Пожары\падение лифта.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76671"/>
            <a:ext cx="4032448" cy="3043607"/>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G:\ВОУ\2021\1 сентября\Пожары, действия в ЧС\Пожары\Электропроводка.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476671"/>
            <a:ext cx="4198936" cy="304360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D:\Illustrator_Corel\#орел со Знамени ГУ\!_Орел со знамени в слайды.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251" y="-15134"/>
            <a:ext cx="763333"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9" descr="samar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00392" y="-1"/>
            <a:ext cx="989126"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7461337"/>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99"/>
          <p:cNvSpPr>
            <a:spLocks noChangeArrowheads="1"/>
          </p:cNvSpPr>
          <p:nvPr/>
        </p:nvSpPr>
        <p:spPr bwMode="auto">
          <a:xfrm>
            <a:off x="0" y="0"/>
            <a:ext cx="9144000" cy="369332"/>
          </a:xfrm>
          <a:prstGeom prst="rect">
            <a:avLst/>
          </a:prstGeom>
          <a:ln/>
        </p:spPr>
        <p:style>
          <a:lnRef idx="0">
            <a:schemeClr val="accent4"/>
          </a:lnRef>
          <a:fillRef idx="3">
            <a:schemeClr val="accent4"/>
          </a:fillRef>
          <a:effectRef idx="3">
            <a:schemeClr val="accent4"/>
          </a:effectRef>
          <a:fontRef idx="minor">
            <a:schemeClr val="lt1"/>
          </a:fontRef>
        </p:style>
        <p:txBody>
          <a:bodyPr>
            <a:spAutoFit/>
          </a:bodyPr>
          <a:lstStyle/>
          <a:p>
            <a:pPr algn="ctr"/>
            <a:r>
              <a:rPr lang="ru-RU" sz="1800" b="1" dirty="0" smtClean="0">
                <a:solidFill>
                  <a:srgbClr val="0000FF"/>
                </a:solidFill>
                <a:latin typeface="Arial" panose="020B0604020202020204" pitchFamily="34" charset="0"/>
                <a:cs typeface="Arial" panose="020B0604020202020204" pitchFamily="34" charset="0"/>
              </a:rPr>
              <a:t>Действия при пожаре</a:t>
            </a:r>
            <a:endParaRPr lang="ru-RU" sz="1800" b="1" dirty="0">
              <a:solidFill>
                <a:srgbClr val="0000FF"/>
              </a:solidFill>
              <a:latin typeface="Arial" panose="020B0604020202020204" pitchFamily="34" charset="0"/>
              <a:cs typeface="Arial" panose="020B0604020202020204" pitchFamily="34" charset="0"/>
            </a:endParaRPr>
          </a:p>
        </p:txBody>
      </p:sp>
      <p:sp>
        <p:nvSpPr>
          <p:cNvPr id="3081" name="AutoShape 6"/>
          <p:cNvSpPr>
            <a:spLocks noChangeArrowheads="1"/>
          </p:cNvSpPr>
          <p:nvPr/>
        </p:nvSpPr>
        <p:spPr bwMode="auto">
          <a:xfrm>
            <a:off x="8397875" y="6513683"/>
            <a:ext cx="746125" cy="344487"/>
          </a:xfrm>
          <a:prstGeom prst="ribbon">
            <a:avLst>
              <a:gd name="adj1" fmla="val 12500"/>
              <a:gd name="adj2" fmla="val 50000"/>
            </a:avLst>
          </a:prstGeom>
          <a:solidFill>
            <a:srgbClr val="0000FF"/>
          </a:solidFill>
          <a:ln w="9525">
            <a:solidFill>
              <a:schemeClr val="accent1"/>
            </a:solidFill>
            <a:round/>
            <a:headEnd/>
            <a:tailEnd/>
          </a:ln>
        </p:spPr>
        <p:txBody>
          <a:bodyPr wrap="none" lIns="91368" tIns="45682" rIns="91368" bIns="45682" anchor="ctr"/>
          <a:lstStyle/>
          <a:p>
            <a:pPr algn="ctr"/>
            <a:r>
              <a:rPr lang="ru-RU" altLang="ru-RU" sz="1800" b="1" dirty="0" smtClean="0">
                <a:solidFill>
                  <a:schemeClr val="bg1"/>
                </a:solidFill>
              </a:rPr>
              <a:t>23</a:t>
            </a:r>
            <a:endParaRPr lang="ru-RU" altLang="ru-RU" sz="1800" b="1" dirty="0">
              <a:solidFill>
                <a:schemeClr val="bg1"/>
              </a:solidFill>
            </a:endParaRPr>
          </a:p>
        </p:txBody>
      </p:sp>
      <p:sp>
        <p:nvSpPr>
          <p:cNvPr id="4" name="Прямоугольник 3"/>
          <p:cNvSpPr/>
          <p:nvPr/>
        </p:nvSpPr>
        <p:spPr>
          <a:xfrm>
            <a:off x="467544" y="3520280"/>
            <a:ext cx="8303392" cy="3139321"/>
          </a:xfrm>
          <a:prstGeom prst="rect">
            <a:avLst/>
          </a:prstGeom>
        </p:spPr>
        <p:txBody>
          <a:bodyPr wrap="square">
            <a:spAutoFit/>
          </a:bodyPr>
          <a:lstStyle/>
          <a:p>
            <a:pPr indent="450215" algn="just">
              <a:spcAft>
                <a:spcPts val="0"/>
              </a:spcAft>
            </a:pPr>
            <a:r>
              <a:rPr lang="ru-RU" dirty="0" smtClean="0">
                <a:solidFill>
                  <a:srgbClr val="000000"/>
                </a:solidFill>
                <a:latin typeface="Times New Roman"/>
                <a:ea typeface="Times New Roman"/>
              </a:rPr>
              <a:t>Поливая </a:t>
            </a:r>
            <a:r>
              <a:rPr lang="ru-RU" dirty="0">
                <a:solidFill>
                  <a:srgbClr val="000000"/>
                </a:solidFill>
                <a:latin typeface="Times New Roman"/>
                <a:ea typeface="Times New Roman"/>
              </a:rPr>
              <a:t>водой полотно двери, можно достаточно долго увеличить время ее сопротивления огню. Если дым проник в помещение, старайтесь передвигаться ползком, т.к. около пола есть свежий воздух. Не паникуйте и не пытайтесь самостоятельно выбраться через окна или балкон на улицу</a:t>
            </a:r>
            <a:r>
              <a:rPr lang="ru-RU" dirty="0" smtClean="0">
                <a:solidFill>
                  <a:srgbClr val="000000"/>
                </a:solidFill>
                <a:latin typeface="Times New Roman"/>
                <a:ea typeface="Times New Roman"/>
              </a:rPr>
              <a:t>, </a:t>
            </a:r>
            <a:r>
              <a:rPr lang="ru-RU" dirty="0">
                <a:solidFill>
                  <a:srgbClr val="000000"/>
                </a:solidFill>
                <a:latin typeface="Times New Roman"/>
                <a:ea typeface="Times New Roman"/>
              </a:rPr>
              <a:t>время прибытия пожарных подразделений в городских условиях занимает несколько минут</a:t>
            </a:r>
            <a:r>
              <a:rPr lang="ru-RU" dirty="0" smtClean="0">
                <a:solidFill>
                  <a:srgbClr val="000000"/>
                </a:solidFill>
                <a:latin typeface="Times New Roman"/>
                <a:ea typeface="Times New Roman"/>
              </a:rPr>
              <a:t>.</a:t>
            </a:r>
          </a:p>
          <a:p>
            <a:pPr indent="450215" algn="just">
              <a:spcAft>
                <a:spcPts val="0"/>
              </a:spcAft>
            </a:pPr>
            <a:r>
              <a:rPr lang="ru-RU" dirty="0">
                <a:solidFill>
                  <a:srgbClr val="000000"/>
                </a:solidFill>
                <a:latin typeface="Times New Roman"/>
                <a:ea typeface="Times New Roman"/>
              </a:rPr>
              <a:t>Независимо от того, начался ли пожар у вас в квартире или в другой части вашего дома, предупредите пожарных по телефону, не считайте, что другие это уже сделали.</a:t>
            </a:r>
            <a:endParaRPr lang="ru-RU" dirty="0">
              <a:latin typeface="Times New Roman"/>
              <a:ea typeface="Times New Roman"/>
            </a:endParaRPr>
          </a:p>
          <a:p>
            <a:pPr indent="450215" algn="just">
              <a:spcAft>
                <a:spcPts val="0"/>
              </a:spcAft>
            </a:pPr>
            <a:endParaRPr lang="ru-RU" sz="1800" dirty="0">
              <a:effectLst/>
              <a:latin typeface="Times New Roman"/>
              <a:ea typeface="Times New Roman"/>
            </a:endParaRPr>
          </a:p>
        </p:txBody>
      </p:sp>
      <p:pic>
        <p:nvPicPr>
          <p:cNvPr id="5122" name="Picture 2" descr="G:\ВОУ\2021\1 сентября\Пожары, действия в ЧС\Пожары\Пожар в помещении.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76671"/>
            <a:ext cx="4151696" cy="3043609"/>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G:\ВОУ\2021\1 сентября\Пожары, действия в ЧС\Пожары\Эвакуация лестницей.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9240" y="476671"/>
            <a:ext cx="4151696" cy="304360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Illustrator_Corel\#орел со Знамени ГУ\!_Орел со знамени в слайды.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251" y="-15134"/>
            <a:ext cx="763333"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samar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00392" y="-1"/>
            <a:ext cx="989126"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5683699"/>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99"/>
          <p:cNvSpPr>
            <a:spLocks noChangeArrowheads="1"/>
          </p:cNvSpPr>
          <p:nvPr/>
        </p:nvSpPr>
        <p:spPr bwMode="auto">
          <a:xfrm>
            <a:off x="0" y="0"/>
            <a:ext cx="9144000" cy="369332"/>
          </a:xfrm>
          <a:prstGeom prst="rect">
            <a:avLst/>
          </a:prstGeom>
          <a:ln/>
        </p:spPr>
        <p:style>
          <a:lnRef idx="0">
            <a:schemeClr val="accent4"/>
          </a:lnRef>
          <a:fillRef idx="3">
            <a:schemeClr val="accent4"/>
          </a:fillRef>
          <a:effectRef idx="3">
            <a:schemeClr val="accent4"/>
          </a:effectRef>
          <a:fontRef idx="minor">
            <a:schemeClr val="lt1"/>
          </a:fontRef>
        </p:style>
        <p:txBody>
          <a:bodyPr>
            <a:spAutoFit/>
          </a:bodyPr>
          <a:lstStyle/>
          <a:p>
            <a:pPr algn="ctr"/>
            <a:r>
              <a:rPr lang="ru-RU" sz="1800" b="1" dirty="0" smtClean="0">
                <a:solidFill>
                  <a:srgbClr val="0000FF"/>
                </a:solidFill>
                <a:latin typeface="Arial" panose="020B0604020202020204" pitchFamily="34" charset="0"/>
                <a:cs typeface="Arial" panose="020B0604020202020204" pitchFamily="34" charset="0"/>
              </a:rPr>
              <a:t>Действия при пожаре</a:t>
            </a:r>
            <a:endParaRPr lang="ru-RU" sz="1800" b="1" dirty="0">
              <a:solidFill>
                <a:srgbClr val="0000FF"/>
              </a:solidFill>
              <a:latin typeface="Arial" panose="020B0604020202020204" pitchFamily="34" charset="0"/>
              <a:cs typeface="Arial" panose="020B0604020202020204" pitchFamily="34" charset="0"/>
            </a:endParaRPr>
          </a:p>
        </p:txBody>
      </p:sp>
      <p:sp>
        <p:nvSpPr>
          <p:cNvPr id="3081" name="AutoShape 6"/>
          <p:cNvSpPr>
            <a:spLocks noChangeArrowheads="1"/>
          </p:cNvSpPr>
          <p:nvPr/>
        </p:nvSpPr>
        <p:spPr bwMode="auto">
          <a:xfrm>
            <a:off x="8397875" y="6513683"/>
            <a:ext cx="746125" cy="344487"/>
          </a:xfrm>
          <a:prstGeom prst="ribbon">
            <a:avLst>
              <a:gd name="adj1" fmla="val 12500"/>
              <a:gd name="adj2" fmla="val 50000"/>
            </a:avLst>
          </a:prstGeom>
          <a:solidFill>
            <a:srgbClr val="0000FF"/>
          </a:solidFill>
          <a:ln w="9525">
            <a:solidFill>
              <a:schemeClr val="accent1"/>
            </a:solidFill>
            <a:round/>
            <a:headEnd/>
            <a:tailEnd/>
          </a:ln>
        </p:spPr>
        <p:txBody>
          <a:bodyPr wrap="none" lIns="91368" tIns="45682" rIns="91368" bIns="45682" anchor="ctr"/>
          <a:lstStyle/>
          <a:p>
            <a:pPr algn="ctr"/>
            <a:r>
              <a:rPr lang="ru-RU" altLang="ru-RU" sz="1800" b="1" dirty="0" smtClean="0">
                <a:solidFill>
                  <a:schemeClr val="bg1"/>
                </a:solidFill>
              </a:rPr>
              <a:t>24</a:t>
            </a:r>
            <a:endParaRPr lang="ru-RU" altLang="ru-RU" sz="1800" b="1" dirty="0">
              <a:solidFill>
                <a:schemeClr val="bg1"/>
              </a:solidFill>
            </a:endParaRPr>
          </a:p>
        </p:txBody>
      </p:sp>
      <p:sp>
        <p:nvSpPr>
          <p:cNvPr id="4" name="Прямоугольник 3"/>
          <p:cNvSpPr/>
          <p:nvPr/>
        </p:nvSpPr>
        <p:spPr>
          <a:xfrm>
            <a:off x="467544" y="3520280"/>
            <a:ext cx="8303392" cy="677108"/>
          </a:xfrm>
          <a:prstGeom prst="rect">
            <a:avLst/>
          </a:prstGeom>
        </p:spPr>
        <p:txBody>
          <a:bodyPr wrap="square">
            <a:spAutoFit/>
          </a:bodyPr>
          <a:lstStyle/>
          <a:p>
            <a:pPr indent="450215" algn="just">
              <a:spcAft>
                <a:spcPts val="0"/>
              </a:spcAft>
            </a:pPr>
            <a:endParaRPr lang="ru-RU" dirty="0">
              <a:latin typeface="Times New Roman"/>
              <a:ea typeface="Times New Roman"/>
            </a:endParaRPr>
          </a:p>
          <a:p>
            <a:pPr indent="450215" algn="just">
              <a:spcAft>
                <a:spcPts val="0"/>
              </a:spcAft>
            </a:pPr>
            <a:endParaRPr lang="ru-RU" sz="1800" dirty="0">
              <a:effectLst/>
              <a:latin typeface="Times New Roman"/>
              <a:ea typeface="Times New Roman"/>
            </a:endParaRPr>
          </a:p>
        </p:txBody>
      </p:sp>
      <p:sp>
        <p:nvSpPr>
          <p:cNvPr id="2" name="Прямоугольник 1"/>
          <p:cNvSpPr/>
          <p:nvPr/>
        </p:nvSpPr>
        <p:spPr>
          <a:xfrm>
            <a:off x="467544" y="3520280"/>
            <a:ext cx="8303392" cy="3170099"/>
          </a:xfrm>
          <a:prstGeom prst="rect">
            <a:avLst/>
          </a:prstGeom>
        </p:spPr>
        <p:txBody>
          <a:bodyPr wrap="square">
            <a:spAutoFit/>
          </a:bodyPr>
          <a:lstStyle/>
          <a:p>
            <a:pPr indent="450215" algn="just">
              <a:spcAft>
                <a:spcPts val="0"/>
              </a:spcAft>
            </a:pPr>
            <a:r>
              <a:rPr lang="ru-RU" dirty="0" smtClean="0">
                <a:solidFill>
                  <a:srgbClr val="000000"/>
                </a:solidFill>
                <a:latin typeface="Times New Roman"/>
                <a:ea typeface="Times New Roman"/>
              </a:rPr>
              <a:t>Срабатывание автономного пожарного </a:t>
            </a:r>
            <a:r>
              <a:rPr lang="ru-RU" dirty="0" err="1" smtClean="0">
                <a:solidFill>
                  <a:srgbClr val="000000"/>
                </a:solidFill>
                <a:latin typeface="Times New Roman"/>
                <a:ea typeface="Times New Roman"/>
              </a:rPr>
              <a:t>извещателя</a:t>
            </a:r>
            <a:r>
              <a:rPr lang="ru-RU" dirty="0" smtClean="0">
                <a:solidFill>
                  <a:srgbClr val="000000"/>
                </a:solidFill>
                <a:latin typeface="Times New Roman"/>
                <a:ea typeface="Times New Roman"/>
              </a:rPr>
              <a:t> свидетельствует о наличии в помещении продуктов горения в опасной концентрации.    </a:t>
            </a:r>
          </a:p>
          <a:p>
            <a:pPr indent="450215" algn="just">
              <a:spcAft>
                <a:spcPts val="0"/>
              </a:spcAft>
            </a:pPr>
            <a:r>
              <a:rPr lang="ru-RU" dirty="0" smtClean="0">
                <a:solidFill>
                  <a:srgbClr val="000000"/>
                </a:solidFill>
                <a:latin typeface="Times New Roman"/>
                <a:ea typeface="Times New Roman"/>
              </a:rPr>
              <a:t>Эвакуацию </a:t>
            </a:r>
            <a:r>
              <a:rPr lang="ru-RU" dirty="0">
                <a:solidFill>
                  <a:srgbClr val="000000"/>
                </a:solidFill>
                <a:latin typeface="Times New Roman"/>
                <a:ea typeface="Times New Roman"/>
              </a:rPr>
              <a:t>нужно продолжать по пожарной лестнице или через другую квартиру, если там нет огня, использовав </a:t>
            </a:r>
            <a:r>
              <a:rPr lang="ru-RU" dirty="0" smtClean="0">
                <a:solidFill>
                  <a:srgbClr val="000000"/>
                </a:solidFill>
                <a:latin typeface="Times New Roman"/>
                <a:ea typeface="Times New Roman"/>
              </a:rPr>
              <a:t>соответствующие средства спасения. Использование при эвакуации крепко связанных простыней, штор, веревок связано </a:t>
            </a:r>
            <a:r>
              <a:rPr lang="ru-RU" dirty="0">
                <a:solidFill>
                  <a:srgbClr val="000000"/>
                </a:solidFill>
                <a:latin typeface="Times New Roman"/>
                <a:ea typeface="Times New Roman"/>
              </a:rPr>
              <a:t>с риском для жизни и допустимо лишь тогда, когда нет иного выхода</a:t>
            </a:r>
            <a:r>
              <a:rPr lang="ru-RU" dirty="0" smtClean="0">
                <a:solidFill>
                  <a:srgbClr val="000000"/>
                </a:solidFill>
                <a:latin typeface="Times New Roman"/>
                <a:ea typeface="Times New Roman"/>
              </a:rPr>
              <a:t>. </a:t>
            </a:r>
            <a:r>
              <a:rPr lang="ru-RU" dirty="0">
                <a:solidFill>
                  <a:srgbClr val="000000"/>
                </a:solidFill>
                <a:latin typeface="Times New Roman"/>
                <a:ea typeface="Times New Roman"/>
              </a:rPr>
              <a:t>Спускаться надо по одному, подстраховывая друг друга.</a:t>
            </a:r>
            <a:r>
              <a:rPr lang="ru-RU" dirty="0" smtClean="0">
                <a:solidFill>
                  <a:srgbClr val="000000"/>
                </a:solidFill>
                <a:latin typeface="Times New Roman"/>
                <a:ea typeface="Times New Roman"/>
              </a:rPr>
              <a:t> </a:t>
            </a:r>
            <a:r>
              <a:rPr lang="ru-RU" dirty="0">
                <a:solidFill>
                  <a:srgbClr val="000000"/>
                </a:solidFill>
                <a:latin typeface="Times New Roman"/>
                <a:ea typeface="Times New Roman"/>
              </a:rPr>
              <a:t>Нельзя прыгать из окон (с балконов) верхних этажей зданий, так как статистика свидетельствует, что это заканчивается смертью или серьезными увечьями.</a:t>
            </a:r>
            <a:endParaRPr lang="ru-RU" sz="1800" dirty="0">
              <a:effectLst/>
              <a:latin typeface="Times New Roman"/>
              <a:ea typeface="Times New Roman"/>
            </a:endParaRPr>
          </a:p>
        </p:txBody>
      </p:sp>
      <p:pic>
        <p:nvPicPr>
          <p:cNvPr id="12291" name="Picture 3" descr="G:\ВОУ\2021\1 сентября\Пожары, действия в ЧС\Пожары\Борский\Самоспас.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54157"/>
            <a:ext cx="4198935" cy="3043608"/>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G:\ВОУ\2021\1 сентября\Пожары, действия в ЧС\Пожары\Борский\Извещатель.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454157"/>
            <a:ext cx="4151696" cy="304360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D:\Illustrator_Corel\#орел со Знамени ГУ\!_Орел со знамени в слайды.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251" y="-15134"/>
            <a:ext cx="763333"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9" descr="samar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00392" y="-1"/>
            <a:ext cx="989126"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1200881"/>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99"/>
          <p:cNvSpPr>
            <a:spLocks noChangeArrowheads="1"/>
          </p:cNvSpPr>
          <p:nvPr/>
        </p:nvSpPr>
        <p:spPr bwMode="auto">
          <a:xfrm>
            <a:off x="0" y="0"/>
            <a:ext cx="9144000" cy="369332"/>
          </a:xfrm>
          <a:prstGeom prst="rect">
            <a:avLst/>
          </a:prstGeom>
          <a:ln/>
        </p:spPr>
        <p:style>
          <a:lnRef idx="0">
            <a:schemeClr val="accent4"/>
          </a:lnRef>
          <a:fillRef idx="3">
            <a:schemeClr val="accent4"/>
          </a:fillRef>
          <a:effectRef idx="3">
            <a:schemeClr val="accent4"/>
          </a:effectRef>
          <a:fontRef idx="minor">
            <a:schemeClr val="lt1"/>
          </a:fontRef>
        </p:style>
        <p:txBody>
          <a:bodyPr>
            <a:spAutoFit/>
          </a:bodyPr>
          <a:lstStyle/>
          <a:p>
            <a:pPr algn="ctr"/>
            <a:r>
              <a:rPr lang="ru-RU" sz="1800" b="1" dirty="0" smtClean="0">
                <a:solidFill>
                  <a:srgbClr val="0000FF"/>
                </a:solidFill>
                <a:latin typeface="Arial" panose="020B0604020202020204" pitchFamily="34" charset="0"/>
                <a:cs typeface="Arial" panose="020B0604020202020204" pitchFamily="34" charset="0"/>
              </a:rPr>
              <a:t>Действия при утечке газа</a:t>
            </a:r>
            <a:endParaRPr lang="ru-RU" sz="1800" b="1" dirty="0">
              <a:solidFill>
                <a:srgbClr val="0000FF"/>
              </a:solidFill>
              <a:latin typeface="Arial" panose="020B0604020202020204" pitchFamily="34" charset="0"/>
              <a:cs typeface="Arial" panose="020B0604020202020204" pitchFamily="34" charset="0"/>
            </a:endParaRPr>
          </a:p>
        </p:txBody>
      </p:sp>
      <p:sp>
        <p:nvSpPr>
          <p:cNvPr id="3081" name="AutoShape 6"/>
          <p:cNvSpPr>
            <a:spLocks noChangeArrowheads="1"/>
          </p:cNvSpPr>
          <p:nvPr/>
        </p:nvSpPr>
        <p:spPr bwMode="auto">
          <a:xfrm>
            <a:off x="8397875" y="6513683"/>
            <a:ext cx="746125" cy="344487"/>
          </a:xfrm>
          <a:prstGeom prst="ribbon">
            <a:avLst>
              <a:gd name="adj1" fmla="val 12500"/>
              <a:gd name="adj2" fmla="val 50000"/>
            </a:avLst>
          </a:prstGeom>
          <a:solidFill>
            <a:srgbClr val="0000FF"/>
          </a:solidFill>
          <a:ln w="9525">
            <a:solidFill>
              <a:schemeClr val="accent1"/>
            </a:solidFill>
            <a:round/>
            <a:headEnd/>
            <a:tailEnd/>
          </a:ln>
        </p:spPr>
        <p:txBody>
          <a:bodyPr wrap="none" lIns="91368" tIns="45682" rIns="91368" bIns="45682" anchor="ctr"/>
          <a:lstStyle/>
          <a:p>
            <a:pPr algn="ctr"/>
            <a:r>
              <a:rPr lang="ru-RU" altLang="ru-RU" sz="1800" b="1" dirty="0" smtClean="0">
                <a:solidFill>
                  <a:schemeClr val="bg1"/>
                </a:solidFill>
              </a:rPr>
              <a:t>25</a:t>
            </a:r>
            <a:endParaRPr lang="ru-RU" altLang="ru-RU" sz="1800" b="1" dirty="0">
              <a:solidFill>
                <a:schemeClr val="bg1"/>
              </a:solidFill>
            </a:endParaRPr>
          </a:p>
        </p:txBody>
      </p:sp>
      <p:sp>
        <p:nvSpPr>
          <p:cNvPr id="4" name="Прямоугольник 3"/>
          <p:cNvSpPr/>
          <p:nvPr/>
        </p:nvSpPr>
        <p:spPr>
          <a:xfrm>
            <a:off x="467544" y="3520280"/>
            <a:ext cx="8303392" cy="3170099"/>
          </a:xfrm>
          <a:prstGeom prst="rect">
            <a:avLst/>
          </a:prstGeom>
        </p:spPr>
        <p:txBody>
          <a:bodyPr wrap="square">
            <a:spAutoFit/>
          </a:bodyPr>
          <a:lstStyle/>
          <a:p>
            <a:pPr indent="450215" algn="just">
              <a:spcAft>
                <a:spcPts val="0"/>
              </a:spcAft>
            </a:pPr>
            <a:r>
              <a:rPr lang="ru-RU" dirty="0">
                <a:solidFill>
                  <a:srgbClr val="000000"/>
                </a:solidFill>
                <a:latin typeface="Times New Roman"/>
                <a:ea typeface="Times New Roman"/>
              </a:rPr>
              <a:t>Не менее опасной ситуацией считается и сильный запах газа в помещении. Необходимо сразу же открыть окна и двери. Нельзя зажигать спички и включать электрический свет, т. к. малейшая искра способна вызвать взрыв и пожар. Необходимо перекрыть газовый кран и вызвать аварийную службу по телефону </a:t>
            </a:r>
            <a:r>
              <a:rPr lang="ru-RU" dirty="0" smtClean="0">
                <a:solidFill>
                  <a:srgbClr val="000000"/>
                </a:solidFill>
                <a:latin typeface="Times New Roman"/>
                <a:ea typeface="Times New Roman"/>
              </a:rPr>
              <a:t>«04».</a:t>
            </a:r>
            <a:endParaRPr lang="ru-RU" sz="1800" dirty="0">
              <a:latin typeface="Times New Roman"/>
              <a:ea typeface="Times New Roman"/>
            </a:endParaRPr>
          </a:p>
          <a:p>
            <a:pPr indent="450215" algn="just">
              <a:spcAft>
                <a:spcPts val="0"/>
              </a:spcAft>
            </a:pPr>
            <a:r>
              <a:rPr lang="ru-RU" dirty="0">
                <a:solidFill>
                  <a:srgbClr val="000000"/>
                </a:solidFill>
                <a:latin typeface="Times New Roman"/>
                <a:ea typeface="Times New Roman"/>
              </a:rPr>
              <a:t>Если в горящих помещениях имеется газовая сеть, необходимо как можно быстрее отключить ее. При появлении запаха газа избегайте всяких действий, вызывающих появление искр и повышение температуры воздуха в помещении.</a:t>
            </a:r>
            <a:endParaRPr lang="ru-RU" sz="1800" dirty="0">
              <a:latin typeface="Times New Roman"/>
              <a:ea typeface="Times New Roman"/>
            </a:endParaRPr>
          </a:p>
          <a:p>
            <a:pPr indent="450215" algn="just">
              <a:spcAft>
                <a:spcPts val="0"/>
              </a:spcAft>
            </a:pPr>
            <a:r>
              <a:rPr lang="ru-RU" dirty="0" smtClean="0">
                <a:solidFill>
                  <a:srgbClr val="000000"/>
                </a:solidFill>
                <a:latin typeface="Times New Roman"/>
                <a:ea typeface="Times New Roman"/>
              </a:rPr>
              <a:t>.</a:t>
            </a:r>
            <a:endParaRPr lang="ru-RU" sz="1800" dirty="0">
              <a:effectLst/>
              <a:latin typeface="Times New Roman"/>
              <a:ea typeface="Times New Roman"/>
            </a:endParaRPr>
          </a:p>
        </p:txBody>
      </p:sp>
      <p:pic>
        <p:nvPicPr>
          <p:cNvPr id="4098" name="Picture 2" descr="G:\ВОУ\2021\1 сентября\Пожары, действия в ЧС\Пожары\ГАЗ.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76671"/>
            <a:ext cx="4032448" cy="3043607"/>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G:\ВОУ\2021\1 сентября\Пожары, действия в ЧС\Пожары\gaz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9240" y="476671"/>
            <a:ext cx="4151696" cy="304360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Illustrator_Corel\#орел со Знамени ГУ\!_Орел со знамени в слайды.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251" y="-15134"/>
            <a:ext cx="763333"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samar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00392" y="-1"/>
            <a:ext cx="989126"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4625363"/>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99"/>
          <p:cNvSpPr>
            <a:spLocks noChangeArrowheads="1"/>
          </p:cNvSpPr>
          <p:nvPr/>
        </p:nvSpPr>
        <p:spPr bwMode="auto">
          <a:xfrm>
            <a:off x="0" y="0"/>
            <a:ext cx="9144000" cy="369332"/>
          </a:xfrm>
          <a:prstGeom prst="rect">
            <a:avLst/>
          </a:prstGeom>
          <a:ln/>
        </p:spPr>
        <p:style>
          <a:lnRef idx="0">
            <a:schemeClr val="accent4"/>
          </a:lnRef>
          <a:fillRef idx="3">
            <a:schemeClr val="accent4"/>
          </a:fillRef>
          <a:effectRef idx="3">
            <a:schemeClr val="accent4"/>
          </a:effectRef>
          <a:fontRef idx="minor">
            <a:schemeClr val="lt1"/>
          </a:fontRef>
        </p:style>
        <p:txBody>
          <a:bodyPr>
            <a:spAutoFit/>
          </a:bodyPr>
          <a:lstStyle/>
          <a:p>
            <a:pPr algn="ctr"/>
            <a:r>
              <a:rPr lang="ru-RU" sz="1800" b="1" dirty="0" smtClean="0">
                <a:solidFill>
                  <a:srgbClr val="0000FF"/>
                </a:solidFill>
                <a:latin typeface="Arial" panose="020B0604020202020204" pitchFamily="34" charset="0"/>
                <a:cs typeface="Arial" panose="020B0604020202020204" pitchFamily="34" charset="0"/>
              </a:rPr>
              <a:t>Действия при пожаре в лесу</a:t>
            </a:r>
            <a:endParaRPr lang="ru-RU" sz="1800" b="1" dirty="0">
              <a:solidFill>
                <a:srgbClr val="0000FF"/>
              </a:solidFill>
              <a:latin typeface="Arial" panose="020B0604020202020204" pitchFamily="34" charset="0"/>
              <a:cs typeface="Arial" panose="020B0604020202020204" pitchFamily="34" charset="0"/>
            </a:endParaRPr>
          </a:p>
        </p:txBody>
      </p:sp>
      <p:sp>
        <p:nvSpPr>
          <p:cNvPr id="3081" name="AutoShape 6"/>
          <p:cNvSpPr>
            <a:spLocks noChangeArrowheads="1"/>
          </p:cNvSpPr>
          <p:nvPr/>
        </p:nvSpPr>
        <p:spPr bwMode="auto">
          <a:xfrm>
            <a:off x="8397875" y="6513683"/>
            <a:ext cx="746125" cy="344487"/>
          </a:xfrm>
          <a:prstGeom prst="ribbon">
            <a:avLst>
              <a:gd name="adj1" fmla="val 12500"/>
              <a:gd name="adj2" fmla="val 50000"/>
            </a:avLst>
          </a:prstGeom>
          <a:solidFill>
            <a:srgbClr val="0000FF"/>
          </a:solidFill>
          <a:ln w="9525">
            <a:solidFill>
              <a:schemeClr val="accent1"/>
            </a:solidFill>
            <a:round/>
            <a:headEnd/>
            <a:tailEnd/>
          </a:ln>
        </p:spPr>
        <p:txBody>
          <a:bodyPr wrap="none" lIns="91368" tIns="45682" rIns="91368" bIns="45682" anchor="ctr"/>
          <a:lstStyle/>
          <a:p>
            <a:pPr algn="ctr"/>
            <a:r>
              <a:rPr lang="ru-RU" altLang="ru-RU" sz="1800" b="1" dirty="0" smtClean="0">
                <a:solidFill>
                  <a:schemeClr val="bg1"/>
                </a:solidFill>
              </a:rPr>
              <a:t>26</a:t>
            </a:r>
            <a:endParaRPr lang="ru-RU" altLang="ru-RU" sz="1800" b="1" dirty="0">
              <a:solidFill>
                <a:schemeClr val="bg1"/>
              </a:solidFill>
            </a:endParaRPr>
          </a:p>
        </p:txBody>
      </p:sp>
      <p:sp>
        <p:nvSpPr>
          <p:cNvPr id="4" name="Прямоугольник 3"/>
          <p:cNvSpPr/>
          <p:nvPr/>
        </p:nvSpPr>
        <p:spPr>
          <a:xfrm>
            <a:off x="467544" y="3520280"/>
            <a:ext cx="8303392" cy="400110"/>
          </a:xfrm>
          <a:prstGeom prst="rect">
            <a:avLst/>
          </a:prstGeom>
        </p:spPr>
        <p:txBody>
          <a:bodyPr wrap="square">
            <a:spAutoFit/>
          </a:bodyPr>
          <a:lstStyle/>
          <a:p>
            <a:pPr indent="450215" algn="just">
              <a:spcAft>
                <a:spcPts val="0"/>
              </a:spcAft>
            </a:pPr>
            <a:r>
              <a:rPr lang="ru-RU" dirty="0" smtClean="0">
                <a:solidFill>
                  <a:srgbClr val="000000"/>
                </a:solidFill>
                <a:latin typeface="Times New Roman"/>
                <a:ea typeface="Times New Roman"/>
              </a:rPr>
              <a:t>.</a:t>
            </a:r>
            <a:endParaRPr lang="ru-RU" sz="1800" dirty="0">
              <a:effectLst/>
              <a:latin typeface="Times New Roman"/>
              <a:ea typeface="Times New Roman"/>
            </a:endParaRPr>
          </a:p>
        </p:txBody>
      </p:sp>
      <p:pic>
        <p:nvPicPr>
          <p:cNvPr id="6147" name="Picture 3" descr="G:\ВОУ\2021\1 сентября\Пожары, действия в ЧС\Пожары\Борский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76671"/>
            <a:ext cx="4032448" cy="304360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G:\ВОУ\2021\1 сентября\Пожары, действия в ЧС\Пожары\Борский 3.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9992" y="476671"/>
            <a:ext cx="4270945" cy="3043609"/>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467544" y="3720335"/>
            <a:ext cx="8303392" cy="2923877"/>
          </a:xfrm>
          <a:prstGeom prst="rect">
            <a:avLst/>
          </a:prstGeom>
        </p:spPr>
        <p:txBody>
          <a:bodyPr wrap="square">
            <a:spAutoFit/>
          </a:bodyPr>
          <a:lstStyle/>
          <a:p>
            <a:pPr algn="ctr">
              <a:lnSpc>
                <a:spcPct val="115000"/>
              </a:lnSpc>
              <a:spcAft>
                <a:spcPts val="0"/>
              </a:spcAft>
            </a:pPr>
            <a:r>
              <a:rPr lang="ru-RU" b="1" dirty="0">
                <a:solidFill>
                  <a:srgbClr val="3B4256"/>
                </a:solidFill>
                <a:latin typeface="Times New Roman"/>
                <a:ea typeface="Times New Roman"/>
                <a:cs typeface="Times New Roman"/>
              </a:rPr>
              <a:t>В особый </a:t>
            </a:r>
            <a:r>
              <a:rPr lang="ru-RU" b="1" dirty="0" smtClean="0">
                <a:solidFill>
                  <a:srgbClr val="3B4256"/>
                </a:solidFill>
                <a:latin typeface="Times New Roman"/>
                <a:ea typeface="Times New Roman"/>
                <a:cs typeface="Times New Roman"/>
              </a:rPr>
              <a:t>противопожарный режим (с </a:t>
            </a:r>
            <a:r>
              <a:rPr lang="ru-RU" b="1" dirty="0" smtClean="0">
                <a:solidFill>
                  <a:srgbClr val="3B4256"/>
                </a:solidFill>
                <a:latin typeface="Times New Roman"/>
                <a:ea typeface="Times New Roman"/>
                <a:cs typeface="Times New Roman"/>
              </a:rPr>
              <a:t>15.04.2021 </a:t>
            </a:r>
            <a:r>
              <a:rPr lang="ru-RU" b="1" dirty="0" smtClean="0">
                <a:solidFill>
                  <a:srgbClr val="3B4256"/>
                </a:solidFill>
                <a:latin typeface="Times New Roman"/>
                <a:ea typeface="Times New Roman"/>
                <a:cs typeface="Times New Roman"/>
              </a:rPr>
              <a:t>по 15.10.2021) </a:t>
            </a:r>
            <a:r>
              <a:rPr lang="ru-RU" b="1" dirty="0">
                <a:solidFill>
                  <a:srgbClr val="3B4256"/>
                </a:solidFill>
                <a:latin typeface="Times New Roman"/>
                <a:ea typeface="Times New Roman"/>
                <a:cs typeface="Times New Roman"/>
              </a:rPr>
              <a:t>в лесу запрещается</a:t>
            </a:r>
            <a:r>
              <a:rPr lang="ru-RU" b="1" dirty="0" smtClean="0">
                <a:solidFill>
                  <a:srgbClr val="3B4256"/>
                </a:solidFill>
                <a:latin typeface="Times New Roman"/>
                <a:ea typeface="Times New Roman"/>
                <a:cs typeface="Times New Roman"/>
              </a:rPr>
              <a:t>:</a:t>
            </a:r>
            <a:endParaRPr lang="ru-RU" sz="1600" dirty="0">
              <a:latin typeface="Calibri"/>
              <a:ea typeface="Calibri"/>
              <a:cs typeface="Times New Roman"/>
            </a:endParaRPr>
          </a:p>
          <a:p>
            <a:pPr indent="450215" algn="just">
              <a:lnSpc>
                <a:spcPct val="115000"/>
              </a:lnSpc>
              <a:spcAft>
                <a:spcPts val="0"/>
              </a:spcAft>
            </a:pPr>
            <a:r>
              <a:rPr lang="ru-RU" dirty="0">
                <a:solidFill>
                  <a:srgbClr val="3B4256"/>
                </a:solidFill>
                <a:latin typeface="Times New Roman"/>
                <a:ea typeface="Times New Roman"/>
                <a:cs typeface="Times New Roman"/>
              </a:rPr>
              <a:t>разводить костры, использовать мангалы, другие приспособления для приготовления пищи;</a:t>
            </a:r>
            <a:endParaRPr lang="ru-RU" sz="1600" dirty="0">
              <a:latin typeface="Calibri"/>
              <a:ea typeface="Calibri"/>
              <a:cs typeface="Times New Roman"/>
            </a:endParaRPr>
          </a:p>
          <a:p>
            <a:pPr indent="450215" algn="just">
              <a:lnSpc>
                <a:spcPct val="115000"/>
              </a:lnSpc>
              <a:spcAft>
                <a:spcPts val="0"/>
              </a:spcAft>
            </a:pPr>
            <a:r>
              <a:rPr lang="ru-RU" dirty="0">
                <a:solidFill>
                  <a:srgbClr val="3B4256"/>
                </a:solidFill>
                <a:latin typeface="Times New Roman"/>
                <a:ea typeface="Times New Roman"/>
                <a:cs typeface="Times New Roman"/>
              </a:rPr>
              <a:t>курить, бросать горящие спички, окурки, вытряхивать из курительных трубок горящую золу;</a:t>
            </a:r>
            <a:endParaRPr lang="ru-RU" sz="1600" dirty="0">
              <a:latin typeface="Calibri"/>
              <a:ea typeface="Calibri"/>
              <a:cs typeface="Times New Roman"/>
            </a:endParaRPr>
          </a:p>
          <a:p>
            <a:pPr indent="450215" algn="just">
              <a:lnSpc>
                <a:spcPct val="115000"/>
              </a:lnSpc>
              <a:spcAft>
                <a:spcPts val="0"/>
              </a:spcAft>
            </a:pPr>
            <a:r>
              <a:rPr lang="ru-RU" dirty="0">
                <a:solidFill>
                  <a:srgbClr val="3B4256"/>
                </a:solidFill>
                <a:latin typeface="Times New Roman"/>
                <a:ea typeface="Times New Roman"/>
                <a:cs typeface="Times New Roman"/>
              </a:rPr>
              <a:t>стрелять из оружия, использовать пиротехнические изделия;</a:t>
            </a:r>
            <a:endParaRPr lang="ru-RU" sz="1600" dirty="0">
              <a:latin typeface="Calibri"/>
              <a:ea typeface="Calibri"/>
              <a:cs typeface="Times New Roman"/>
            </a:endParaRPr>
          </a:p>
          <a:p>
            <a:pPr indent="450215" algn="just">
              <a:lnSpc>
                <a:spcPct val="115000"/>
              </a:lnSpc>
              <a:spcAft>
                <a:spcPts val="0"/>
              </a:spcAft>
            </a:pPr>
            <a:r>
              <a:rPr lang="ru-RU" dirty="0">
                <a:solidFill>
                  <a:srgbClr val="3B4256"/>
                </a:solidFill>
                <a:latin typeface="Times New Roman"/>
                <a:ea typeface="Times New Roman"/>
                <a:cs typeface="Times New Roman"/>
              </a:rPr>
              <a:t>оставлять в лесу промасленный или пропитанный бензином, </a:t>
            </a:r>
            <a:endParaRPr lang="ru-RU" sz="1600" dirty="0">
              <a:latin typeface="Calibri"/>
              <a:ea typeface="Calibri"/>
              <a:cs typeface="Times New Roman"/>
            </a:endParaRPr>
          </a:p>
        </p:txBody>
      </p:sp>
      <p:pic>
        <p:nvPicPr>
          <p:cNvPr id="12" name="Picture 3" descr="D:\Illustrator_Corel\#орел со Знамени ГУ\!_Орел со знамени в слайды.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251" y="-15134"/>
            <a:ext cx="763333"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9" descr="samar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00392" y="-1"/>
            <a:ext cx="989126"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3103018"/>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99"/>
          <p:cNvSpPr>
            <a:spLocks noChangeArrowheads="1"/>
          </p:cNvSpPr>
          <p:nvPr/>
        </p:nvSpPr>
        <p:spPr bwMode="auto">
          <a:xfrm>
            <a:off x="0" y="0"/>
            <a:ext cx="9144000" cy="369332"/>
          </a:xfrm>
          <a:prstGeom prst="rect">
            <a:avLst/>
          </a:prstGeom>
          <a:ln/>
        </p:spPr>
        <p:style>
          <a:lnRef idx="0">
            <a:schemeClr val="accent4"/>
          </a:lnRef>
          <a:fillRef idx="3">
            <a:schemeClr val="accent4"/>
          </a:fillRef>
          <a:effectRef idx="3">
            <a:schemeClr val="accent4"/>
          </a:effectRef>
          <a:fontRef idx="minor">
            <a:schemeClr val="lt1"/>
          </a:fontRef>
        </p:style>
        <p:txBody>
          <a:bodyPr>
            <a:spAutoFit/>
          </a:bodyPr>
          <a:lstStyle/>
          <a:p>
            <a:pPr algn="ctr"/>
            <a:r>
              <a:rPr lang="ru-RU" sz="1800" b="1" dirty="0" smtClean="0">
                <a:solidFill>
                  <a:srgbClr val="0000FF"/>
                </a:solidFill>
                <a:latin typeface="Arial" panose="020B0604020202020204" pitchFamily="34" charset="0"/>
                <a:cs typeface="Arial" panose="020B0604020202020204" pitchFamily="34" charset="0"/>
              </a:rPr>
              <a:t>Действия при пожаре в лесу</a:t>
            </a:r>
            <a:endParaRPr lang="ru-RU" sz="1800" b="1" dirty="0">
              <a:solidFill>
                <a:srgbClr val="0000FF"/>
              </a:solidFill>
              <a:latin typeface="Arial" panose="020B0604020202020204" pitchFamily="34" charset="0"/>
              <a:cs typeface="Arial" panose="020B0604020202020204" pitchFamily="34" charset="0"/>
            </a:endParaRPr>
          </a:p>
        </p:txBody>
      </p:sp>
      <p:sp>
        <p:nvSpPr>
          <p:cNvPr id="3081" name="AutoShape 6"/>
          <p:cNvSpPr>
            <a:spLocks noChangeArrowheads="1"/>
          </p:cNvSpPr>
          <p:nvPr/>
        </p:nvSpPr>
        <p:spPr bwMode="auto">
          <a:xfrm>
            <a:off x="8397875" y="6513683"/>
            <a:ext cx="746125" cy="344487"/>
          </a:xfrm>
          <a:prstGeom prst="ribbon">
            <a:avLst>
              <a:gd name="adj1" fmla="val 12500"/>
              <a:gd name="adj2" fmla="val 50000"/>
            </a:avLst>
          </a:prstGeom>
          <a:solidFill>
            <a:srgbClr val="0000FF"/>
          </a:solidFill>
          <a:ln w="9525">
            <a:solidFill>
              <a:schemeClr val="accent1"/>
            </a:solidFill>
            <a:round/>
            <a:headEnd/>
            <a:tailEnd/>
          </a:ln>
        </p:spPr>
        <p:txBody>
          <a:bodyPr wrap="none" lIns="91368" tIns="45682" rIns="91368" bIns="45682" anchor="ctr"/>
          <a:lstStyle/>
          <a:p>
            <a:pPr algn="ctr"/>
            <a:r>
              <a:rPr lang="ru-RU" altLang="ru-RU" sz="1800" b="1" dirty="0" smtClean="0">
                <a:solidFill>
                  <a:schemeClr val="bg1"/>
                </a:solidFill>
              </a:rPr>
              <a:t>27</a:t>
            </a:r>
            <a:endParaRPr lang="ru-RU" altLang="ru-RU" sz="1800" b="1" dirty="0">
              <a:solidFill>
                <a:schemeClr val="bg1"/>
              </a:solidFill>
            </a:endParaRPr>
          </a:p>
        </p:txBody>
      </p:sp>
      <p:sp>
        <p:nvSpPr>
          <p:cNvPr id="4" name="Прямоугольник 3"/>
          <p:cNvSpPr/>
          <p:nvPr/>
        </p:nvSpPr>
        <p:spPr>
          <a:xfrm>
            <a:off x="467544" y="3520280"/>
            <a:ext cx="8303392" cy="400110"/>
          </a:xfrm>
          <a:prstGeom prst="rect">
            <a:avLst/>
          </a:prstGeom>
        </p:spPr>
        <p:txBody>
          <a:bodyPr wrap="square">
            <a:spAutoFit/>
          </a:bodyPr>
          <a:lstStyle/>
          <a:p>
            <a:pPr indent="450215" algn="just">
              <a:spcAft>
                <a:spcPts val="0"/>
              </a:spcAft>
            </a:pPr>
            <a:r>
              <a:rPr lang="ru-RU" dirty="0" smtClean="0">
                <a:solidFill>
                  <a:srgbClr val="000000"/>
                </a:solidFill>
                <a:latin typeface="Times New Roman"/>
                <a:ea typeface="Times New Roman"/>
              </a:rPr>
              <a:t>.</a:t>
            </a:r>
            <a:endParaRPr lang="ru-RU" sz="1800" dirty="0">
              <a:effectLst/>
              <a:latin typeface="Times New Roman"/>
              <a:ea typeface="Times New Roman"/>
            </a:endParaRPr>
          </a:p>
        </p:txBody>
      </p:sp>
      <p:pic>
        <p:nvPicPr>
          <p:cNvPr id="7170" name="Picture 2" descr="G:\ВОУ\2021\1 сентября\Пожары, действия в ЧС\Пожары\Борский 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76671"/>
            <a:ext cx="4151696" cy="3043609"/>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467544" y="3520280"/>
            <a:ext cx="8303392" cy="2923877"/>
          </a:xfrm>
          <a:prstGeom prst="rect">
            <a:avLst/>
          </a:prstGeom>
        </p:spPr>
        <p:txBody>
          <a:bodyPr wrap="square">
            <a:spAutoFit/>
          </a:bodyPr>
          <a:lstStyle/>
          <a:p>
            <a:pPr lvl="0" indent="450215" algn="just">
              <a:lnSpc>
                <a:spcPct val="115000"/>
              </a:lnSpc>
              <a:spcAft>
                <a:spcPts val="0"/>
              </a:spcAft>
            </a:pPr>
            <a:r>
              <a:rPr lang="ru-RU" dirty="0">
                <a:solidFill>
                  <a:srgbClr val="3B4256"/>
                </a:solidFill>
                <a:latin typeface="Times New Roman"/>
                <a:ea typeface="Times New Roman"/>
                <a:cs typeface="Times New Roman"/>
              </a:rPr>
              <a:t>керосином или иными горючими веществами обтирочный материал</a:t>
            </a:r>
            <a:r>
              <a:rPr lang="ru-RU" dirty="0" smtClean="0">
                <a:solidFill>
                  <a:srgbClr val="3B4256"/>
                </a:solidFill>
                <a:latin typeface="Times New Roman"/>
                <a:ea typeface="Times New Roman"/>
                <a:cs typeface="Times New Roman"/>
              </a:rPr>
              <a:t>;</a:t>
            </a:r>
          </a:p>
          <a:p>
            <a:pPr lvl="0" indent="450215" algn="just">
              <a:lnSpc>
                <a:spcPct val="115000"/>
              </a:lnSpc>
              <a:spcAft>
                <a:spcPts val="0"/>
              </a:spcAft>
            </a:pPr>
            <a:r>
              <a:rPr lang="ru-RU" dirty="0" smtClean="0">
                <a:solidFill>
                  <a:srgbClr val="3B4256"/>
                </a:solidFill>
                <a:latin typeface="Times New Roman"/>
                <a:ea typeface="Times New Roman"/>
                <a:cs typeface="Times New Roman"/>
              </a:rPr>
              <a:t>заправлять </a:t>
            </a:r>
            <a:r>
              <a:rPr lang="ru-RU" dirty="0">
                <a:solidFill>
                  <a:srgbClr val="3B4256"/>
                </a:solidFill>
                <a:latin typeface="Times New Roman"/>
                <a:ea typeface="Times New Roman"/>
                <a:cs typeface="Times New Roman"/>
              </a:rPr>
              <a:t>топливом баки работающих двигателей внутреннего сгорания, </a:t>
            </a:r>
            <a:endParaRPr lang="ru-RU" sz="1600" dirty="0">
              <a:solidFill>
                <a:srgbClr val="003366"/>
              </a:solidFill>
              <a:latin typeface="Calibri"/>
              <a:ea typeface="Calibri"/>
              <a:cs typeface="Times New Roman"/>
            </a:endParaRPr>
          </a:p>
          <a:p>
            <a:pPr lvl="0" indent="450215" algn="just">
              <a:lnSpc>
                <a:spcPct val="115000"/>
              </a:lnSpc>
              <a:spcAft>
                <a:spcPts val="0"/>
              </a:spcAft>
            </a:pPr>
            <a:r>
              <a:rPr lang="ru-RU" dirty="0">
                <a:solidFill>
                  <a:srgbClr val="3B4256"/>
                </a:solidFill>
                <a:latin typeface="Times New Roman"/>
                <a:ea typeface="Times New Roman"/>
                <a:cs typeface="Times New Roman"/>
              </a:rPr>
              <a:t>выводить для работы технику с неисправной системой питания двигателя, а также курить или пользоваться открытым огнем вблизи машин, заправляемых топливом;</a:t>
            </a:r>
            <a:endParaRPr lang="ru-RU" sz="1600" dirty="0">
              <a:solidFill>
                <a:srgbClr val="003366"/>
              </a:solidFill>
              <a:latin typeface="Calibri"/>
              <a:ea typeface="Calibri"/>
              <a:cs typeface="Times New Roman"/>
            </a:endParaRPr>
          </a:p>
          <a:p>
            <a:pPr lvl="0" indent="450215" algn="just">
              <a:lnSpc>
                <a:spcPct val="115000"/>
              </a:lnSpc>
              <a:spcAft>
                <a:spcPts val="0"/>
              </a:spcAft>
            </a:pPr>
            <a:r>
              <a:rPr lang="ru-RU" dirty="0">
                <a:solidFill>
                  <a:srgbClr val="3B4256"/>
                </a:solidFill>
                <a:latin typeface="Times New Roman"/>
                <a:ea typeface="Times New Roman"/>
                <a:cs typeface="Times New Roman"/>
              </a:rPr>
              <a:t>оставлять на освещенной солнцем поляне бутылки, осколки стекла, другой </a:t>
            </a:r>
            <a:r>
              <a:rPr lang="ru-RU" dirty="0" smtClean="0">
                <a:solidFill>
                  <a:srgbClr val="3B4256"/>
                </a:solidFill>
                <a:latin typeface="Times New Roman"/>
                <a:ea typeface="Times New Roman"/>
                <a:cs typeface="Times New Roman"/>
              </a:rPr>
              <a:t>мусор, выжигать </a:t>
            </a:r>
            <a:r>
              <a:rPr lang="ru-RU" dirty="0">
                <a:solidFill>
                  <a:srgbClr val="3B4256"/>
                </a:solidFill>
                <a:latin typeface="Times New Roman"/>
                <a:ea typeface="Times New Roman"/>
                <a:cs typeface="Times New Roman"/>
              </a:rPr>
              <a:t>траву на полях</a:t>
            </a:r>
            <a:r>
              <a:rPr lang="ru-RU" dirty="0" smtClean="0">
                <a:solidFill>
                  <a:srgbClr val="3B4256"/>
                </a:solidFill>
                <a:latin typeface="Times New Roman"/>
                <a:ea typeface="Times New Roman"/>
                <a:cs typeface="Times New Roman"/>
              </a:rPr>
              <a:t>.</a:t>
            </a:r>
            <a:endParaRPr lang="ru-RU" sz="1600" dirty="0">
              <a:solidFill>
                <a:srgbClr val="003366"/>
              </a:solidFill>
              <a:latin typeface="Calibri"/>
              <a:ea typeface="Calibri"/>
              <a:cs typeface="Times New Roman"/>
            </a:endParaRPr>
          </a:p>
        </p:txBody>
      </p:sp>
      <p:pic>
        <p:nvPicPr>
          <p:cNvPr id="7172" name="Picture 4" descr="G:\ВОУ\2021\1 сентября\Пожары, действия в ЧС\Пожары\Борский\DJI_027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476671"/>
            <a:ext cx="4198936" cy="304360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D:\Illustrator_Corel\#орел со Знамени ГУ\!_Орел со знамени в слайды.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251" y="-15134"/>
            <a:ext cx="763333"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9" descr="samar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00392" y="-1"/>
            <a:ext cx="989126"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8199352"/>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99"/>
          <p:cNvSpPr>
            <a:spLocks noChangeArrowheads="1"/>
          </p:cNvSpPr>
          <p:nvPr/>
        </p:nvSpPr>
        <p:spPr bwMode="auto">
          <a:xfrm>
            <a:off x="0" y="0"/>
            <a:ext cx="9144000" cy="369332"/>
          </a:xfrm>
          <a:prstGeom prst="rect">
            <a:avLst/>
          </a:prstGeom>
          <a:ln/>
        </p:spPr>
        <p:style>
          <a:lnRef idx="0">
            <a:schemeClr val="accent4"/>
          </a:lnRef>
          <a:fillRef idx="3">
            <a:schemeClr val="accent4"/>
          </a:fillRef>
          <a:effectRef idx="3">
            <a:schemeClr val="accent4"/>
          </a:effectRef>
          <a:fontRef idx="minor">
            <a:schemeClr val="lt1"/>
          </a:fontRef>
        </p:style>
        <p:txBody>
          <a:bodyPr>
            <a:spAutoFit/>
          </a:bodyPr>
          <a:lstStyle/>
          <a:p>
            <a:pPr algn="ctr"/>
            <a:r>
              <a:rPr lang="ru-RU" sz="1800" b="1" dirty="0" smtClean="0">
                <a:solidFill>
                  <a:srgbClr val="0000FF"/>
                </a:solidFill>
                <a:latin typeface="Arial" panose="020B0604020202020204" pitchFamily="34" charset="0"/>
                <a:cs typeface="Arial" panose="020B0604020202020204" pitchFamily="34" charset="0"/>
              </a:rPr>
              <a:t>Действия при пожаре в лесу</a:t>
            </a:r>
            <a:endParaRPr lang="ru-RU" sz="1800" b="1" dirty="0">
              <a:solidFill>
                <a:srgbClr val="0000FF"/>
              </a:solidFill>
              <a:latin typeface="Arial" panose="020B0604020202020204" pitchFamily="34" charset="0"/>
              <a:cs typeface="Arial" panose="020B0604020202020204" pitchFamily="34" charset="0"/>
            </a:endParaRPr>
          </a:p>
        </p:txBody>
      </p:sp>
      <p:sp>
        <p:nvSpPr>
          <p:cNvPr id="3081" name="AutoShape 6"/>
          <p:cNvSpPr>
            <a:spLocks noChangeArrowheads="1"/>
          </p:cNvSpPr>
          <p:nvPr/>
        </p:nvSpPr>
        <p:spPr bwMode="auto">
          <a:xfrm>
            <a:off x="8397875" y="6513683"/>
            <a:ext cx="746125" cy="344487"/>
          </a:xfrm>
          <a:prstGeom prst="ribbon">
            <a:avLst>
              <a:gd name="adj1" fmla="val 12500"/>
              <a:gd name="adj2" fmla="val 50000"/>
            </a:avLst>
          </a:prstGeom>
          <a:solidFill>
            <a:srgbClr val="0000FF"/>
          </a:solidFill>
          <a:ln w="9525">
            <a:solidFill>
              <a:schemeClr val="accent1"/>
            </a:solidFill>
            <a:round/>
            <a:headEnd/>
            <a:tailEnd/>
          </a:ln>
        </p:spPr>
        <p:txBody>
          <a:bodyPr wrap="none" lIns="91368" tIns="45682" rIns="91368" bIns="45682" anchor="ctr"/>
          <a:lstStyle/>
          <a:p>
            <a:pPr algn="ctr"/>
            <a:r>
              <a:rPr lang="ru-RU" altLang="ru-RU" sz="1800" b="1" dirty="0" smtClean="0">
                <a:solidFill>
                  <a:schemeClr val="bg1"/>
                </a:solidFill>
              </a:rPr>
              <a:t>28</a:t>
            </a:r>
            <a:endParaRPr lang="ru-RU" altLang="ru-RU" sz="1800" b="1" dirty="0">
              <a:solidFill>
                <a:schemeClr val="bg1"/>
              </a:solidFill>
            </a:endParaRPr>
          </a:p>
        </p:txBody>
      </p:sp>
      <p:sp>
        <p:nvSpPr>
          <p:cNvPr id="4" name="Прямоугольник 3"/>
          <p:cNvSpPr/>
          <p:nvPr/>
        </p:nvSpPr>
        <p:spPr>
          <a:xfrm>
            <a:off x="467544" y="3520280"/>
            <a:ext cx="8303392" cy="400110"/>
          </a:xfrm>
          <a:prstGeom prst="rect">
            <a:avLst/>
          </a:prstGeom>
        </p:spPr>
        <p:txBody>
          <a:bodyPr wrap="square">
            <a:spAutoFit/>
          </a:bodyPr>
          <a:lstStyle/>
          <a:p>
            <a:pPr indent="450215" algn="just">
              <a:spcAft>
                <a:spcPts val="0"/>
              </a:spcAft>
            </a:pPr>
            <a:r>
              <a:rPr lang="ru-RU" dirty="0" smtClean="0">
                <a:solidFill>
                  <a:srgbClr val="000000"/>
                </a:solidFill>
                <a:latin typeface="Times New Roman"/>
                <a:ea typeface="Times New Roman"/>
              </a:rPr>
              <a:t>.</a:t>
            </a:r>
            <a:endParaRPr lang="ru-RU" sz="1800" dirty="0">
              <a:effectLst/>
              <a:latin typeface="Times New Roman"/>
              <a:ea typeface="Times New Roman"/>
            </a:endParaRPr>
          </a:p>
        </p:txBody>
      </p:sp>
      <p:pic>
        <p:nvPicPr>
          <p:cNvPr id="8194" name="Picture 2" descr="G:\ВОУ\2021\1 сентября\Пожары, действия в ЧС\Пожары\Борский\изображение_viber_2021-08-21_18-42-35-37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476671"/>
            <a:ext cx="4032448" cy="304361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G:\ВОУ\2021\1 сентября\Пожары, действия в ЧС\Пожары\тольятти\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9992" y="476671"/>
            <a:ext cx="4270944" cy="3043609"/>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23528" y="3720335"/>
            <a:ext cx="8447408" cy="3247043"/>
          </a:xfrm>
          <a:prstGeom prst="rect">
            <a:avLst/>
          </a:prstGeom>
        </p:spPr>
        <p:txBody>
          <a:bodyPr wrap="square">
            <a:spAutoFit/>
          </a:bodyPr>
          <a:lstStyle/>
          <a:p>
            <a:pPr lvl="0" indent="450215" algn="just">
              <a:spcAft>
                <a:spcPts val="0"/>
              </a:spcAft>
            </a:pPr>
            <a:r>
              <a:rPr lang="ru-RU" dirty="0">
                <a:solidFill>
                  <a:srgbClr val="3B4256"/>
                </a:solidFill>
                <a:latin typeface="Times New Roman"/>
                <a:ea typeface="Times New Roman"/>
                <a:cs typeface="Times New Roman"/>
              </a:rPr>
              <a:t>Если у вас нет возможности своими силами справиться с локализацией и тушением пожара:</a:t>
            </a:r>
            <a:endParaRPr lang="ru-RU" sz="1600" dirty="0">
              <a:solidFill>
                <a:srgbClr val="003366"/>
              </a:solidFill>
              <a:latin typeface="Calibri"/>
              <a:ea typeface="Calibri"/>
              <a:cs typeface="Times New Roman"/>
            </a:endParaRPr>
          </a:p>
          <a:p>
            <a:pPr lvl="0" indent="450215" algn="just">
              <a:spcAft>
                <a:spcPts val="0"/>
              </a:spcAft>
            </a:pPr>
            <a:r>
              <a:rPr lang="ru-RU" dirty="0">
                <a:solidFill>
                  <a:srgbClr val="3B4256"/>
                </a:solidFill>
                <a:latin typeface="Times New Roman"/>
                <a:ea typeface="Times New Roman"/>
                <a:cs typeface="Times New Roman"/>
              </a:rPr>
              <a:t>немедленно предупредите всех находящихся поблизости о необходимости выхода из опасной зоны;</a:t>
            </a:r>
            <a:endParaRPr lang="ru-RU" sz="1600" dirty="0">
              <a:solidFill>
                <a:srgbClr val="003366"/>
              </a:solidFill>
              <a:latin typeface="Calibri"/>
              <a:ea typeface="Calibri"/>
              <a:cs typeface="Times New Roman"/>
            </a:endParaRPr>
          </a:p>
          <a:p>
            <a:pPr lvl="0" indent="450215" algn="just">
              <a:spcAft>
                <a:spcPts val="0"/>
              </a:spcAft>
            </a:pPr>
            <a:r>
              <a:rPr lang="ru-RU" dirty="0">
                <a:solidFill>
                  <a:srgbClr val="3B4256"/>
                </a:solidFill>
                <a:latin typeface="Times New Roman"/>
                <a:ea typeface="Times New Roman"/>
                <a:cs typeface="Times New Roman"/>
              </a:rPr>
              <a:t>организуйте выход людей на дорогу или просеку, широкую поляну, к берегу реки или водоема, в поле</a:t>
            </a:r>
            <a:r>
              <a:rPr lang="ru-RU" dirty="0" smtClean="0">
                <a:solidFill>
                  <a:srgbClr val="3B4256"/>
                </a:solidFill>
                <a:latin typeface="Times New Roman"/>
                <a:ea typeface="Times New Roman"/>
                <a:cs typeface="Times New Roman"/>
              </a:rPr>
              <a:t>;</a:t>
            </a:r>
          </a:p>
          <a:p>
            <a:pPr lvl="0" indent="450215" algn="just">
              <a:lnSpc>
                <a:spcPct val="115000"/>
              </a:lnSpc>
              <a:spcAft>
                <a:spcPts val="0"/>
              </a:spcAft>
            </a:pPr>
            <a:r>
              <a:rPr lang="ru-RU" dirty="0">
                <a:solidFill>
                  <a:srgbClr val="3B4256"/>
                </a:solidFill>
                <a:latin typeface="Times New Roman"/>
                <a:ea typeface="Times New Roman"/>
                <a:cs typeface="Times New Roman"/>
              </a:rPr>
              <a:t>выходите из опасной зоны быстро, перпендикулярно направлению движения огня;</a:t>
            </a:r>
            <a:endParaRPr lang="ru-RU" sz="1600" dirty="0">
              <a:solidFill>
                <a:srgbClr val="003366"/>
              </a:solidFill>
              <a:latin typeface="Calibri"/>
              <a:ea typeface="Calibri"/>
              <a:cs typeface="Times New Roman"/>
            </a:endParaRPr>
          </a:p>
          <a:p>
            <a:pPr lvl="0" indent="450215" algn="just">
              <a:lnSpc>
                <a:spcPct val="115000"/>
              </a:lnSpc>
              <a:spcAft>
                <a:spcPts val="0"/>
              </a:spcAft>
            </a:pPr>
            <a:endParaRPr lang="ru-RU" sz="1600" dirty="0">
              <a:solidFill>
                <a:srgbClr val="003366"/>
              </a:solidFill>
              <a:latin typeface="Calibri"/>
              <a:ea typeface="Calibri"/>
              <a:cs typeface="Times New Roman"/>
            </a:endParaRPr>
          </a:p>
          <a:p>
            <a:pPr lvl="0" indent="450215" algn="just">
              <a:spcAft>
                <a:spcPts val="0"/>
              </a:spcAft>
            </a:pPr>
            <a:endParaRPr lang="ru-RU" sz="1600" dirty="0">
              <a:solidFill>
                <a:srgbClr val="003366"/>
              </a:solidFill>
              <a:latin typeface="Calibri"/>
              <a:ea typeface="Calibri"/>
              <a:cs typeface="Times New Roman"/>
            </a:endParaRPr>
          </a:p>
        </p:txBody>
      </p:sp>
      <p:pic>
        <p:nvPicPr>
          <p:cNvPr id="10" name="Picture 3" descr="D:\Illustrator_Corel\#орел со Знамени ГУ\!_Орел со знамени в слайды.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251" y="-15134"/>
            <a:ext cx="763333"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9" descr="samar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00392" y="-1"/>
            <a:ext cx="989126"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2631070"/>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99"/>
          <p:cNvSpPr>
            <a:spLocks noChangeArrowheads="1"/>
          </p:cNvSpPr>
          <p:nvPr/>
        </p:nvSpPr>
        <p:spPr bwMode="auto">
          <a:xfrm>
            <a:off x="0" y="0"/>
            <a:ext cx="9144000" cy="369332"/>
          </a:xfrm>
          <a:prstGeom prst="rect">
            <a:avLst/>
          </a:prstGeom>
          <a:ln/>
        </p:spPr>
        <p:style>
          <a:lnRef idx="0">
            <a:schemeClr val="accent4"/>
          </a:lnRef>
          <a:fillRef idx="3">
            <a:schemeClr val="accent4"/>
          </a:fillRef>
          <a:effectRef idx="3">
            <a:schemeClr val="accent4"/>
          </a:effectRef>
          <a:fontRef idx="minor">
            <a:schemeClr val="lt1"/>
          </a:fontRef>
        </p:style>
        <p:txBody>
          <a:bodyPr>
            <a:spAutoFit/>
          </a:bodyPr>
          <a:lstStyle/>
          <a:p>
            <a:pPr algn="ctr"/>
            <a:r>
              <a:rPr lang="ru-RU" sz="1800" b="1" dirty="0" smtClean="0">
                <a:solidFill>
                  <a:srgbClr val="0000FF"/>
                </a:solidFill>
                <a:latin typeface="Arial" panose="020B0604020202020204" pitchFamily="34" charset="0"/>
                <a:cs typeface="Arial" panose="020B0604020202020204" pitchFamily="34" charset="0"/>
              </a:rPr>
              <a:t>Действия при пожаре в лесу</a:t>
            </a:r>
            <a:endParaRPr lang="ru-RU" sz="1800" b="1" dirty="0">
              <a:solidFill>
                <a:srgbClr val="0000FF"/>
              </a:solidFill>
              <a:latin typeface="Arial" panose="020B0604020202020204" pitchFamily="34" charset="0"/>
              <a:cs typeface="Arial" panose="020B0604020202020204" pitchFamily="34" charset="0"/>
            </a:endParaRPr>
          </a:p>
        </p:txBody>
      </p:sp>
      <p:sp>
        <p:nvSpPr>
          <p:cNvPr id="3081" name="AutoShape 6"/>
          <p:cNvSpPr>
            <a:spLocks noChangeArrowheads="1"/>
          </p:cNvSpPr>
          <p:nvPr/>
        </p:nvSpPr>
        <p:spPr bwMode="auto">
          <a:xfrm>
            <a:off x="8397875" y="6513683"/>
            <a:ext cx="746125" cy="344487"/>
          </a:xfrm>
          <a:prstGeom prst="ribbon">
            <a:avLst>
              <a:gd name="adj1" fmla="val 12500"/>
              <a:gd name="adj2" fmla="val 50000"/>
            </a:avLst>
          </a:prstGeom>
          <a:solidFill>
            <a:srgbClr val="0000FF"/>
          </a:solidFill>
          <a:ln w="9525">
            <a:solidFill>
              <a:schemeClr val="accent1"/>
            </a:solidFill>
            <a:round/>
            <a:headEnd/>
            <a:tailEnd/>
          </a:ln>
        </p:spPr>
        <p:txBody>
          <a:bodyPr wrap="none" lIns="91368" tIns="45682" rIns="91368" bIns="45682" anchor="ctr"/>
          <a:lstStyle/>
          <a:p>
            <a:pPr algn="ctr"/>
            <a:r>
              <a:rPr lang="ru-RU" altLang="ru-RU" sz="1800" b="1" dirty="0" smtClean="0">
                <a:solidFill>
                  <a:schemeClr val="bg1"/>
                </a:solidFill>
              </a:rPr>
              <a:t>29</a:t>
            </a:r>
            <a:endParaRPr lang="ru-RU" altLang="ru-RU" sz="1800" b="1" dirty="0">
              <a:solidFill>
                <a:schemeClr val="bg1"/>
              </a:solidFill>
            </a:endParaRPr>
          </a:p>
        </p:txBody>
      </p:sp>
      <p:sp>
        <p:nvSpPr>
          <p:cNvPr id="4" name="Прямоугольник 3"/>
          <p:cNvSpPr/>
          <p:nvPr/>
        </p:nvSpPr>
        <p:spPr>
          <a:xfrm>
            <a:off x="467544" y="3520280"/>
            <a:ext cx="8303392" cy="400110"/>
          </a:xfrm>
          <a:prstGeom prst="rect">
            <a:avLst/>
          </a:prstGeom>
        </p:spPr>
        <p:txBody>
          <a:bodyPr wrap="square">
            <a:spAutoFit/>
          </a:bodyPr>
          <a:lstStyle/>
          <a:p>
            <a:pPr indent="450215" algn="just">
              <a:spcAft>
                <a:spcPts val="0"/>
              </a:spcAft>
            </a:pPr>
            <a:r>
              <a:rPr lang="ru-RU" dirty="0" smtClean="0">
                <a:solidFill>
                  <a:srgbClr val="000000"/>
                </a:solidFill>
                <a:latin typeface="Times New Roman"/>
                <a:ea typeface="Times New Roman"/>
              </a:rPr>
              <a:t>.</a:t>
            </a:r>
            <a:endParaRPr lang="ru-RU" sz="1800" dirty="0">
              <a:effectLst/>
              <a:latin typeface="Times New Roman"/>
              <a:ea typeface="Times New Roman"/>
            </a:endParaRPr>
          </a:p>
        </p:txBody>
      </p:sp>
      <p:pic>
        <p:nvPicPr>
          <p:cNvPr id="7" name="Picture 3" descr="G:\ВОУ\2021\1 сентября\Пожары, действия в ЧС\Пожары\Борский\изображение_viber_2021-08-21_18-43-09-2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476671"/>
            <a:ext cx="4198936" cy="3043609"/>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467544" y="3520279"/>
            <a:ext cx="8208912" cy="2631490"/>
          </a:xfrm>
          <a:prstGeom prst="rect">
            <a:avLst/>
          </a:prstGeom>
        </p:spPr>
        <p:txBody>
          <a:bodyPr wrap="square">
            <a:spAutoFit/>
          </a:bodyPr>
          <a:lstStyle/>
          <a:p>
            <a:pPr indent="450215" algn="just">
              <a:spcAft>
                <a:spcPts val="0"/>
              </a:spcAft>
            </a:pPr>
            <a:r>
              <a:rPr lang="ru-RU" dirty="0">
                <a:solidFill>
                  <a:srgbClr val="3B4256"/>
                </a:solidFill>
                <a:latin typeface="Times New Roman"/>
                <a:ea typeface="Times New Roman"/>
                <a:cs typeface="Times New Roman"/>
              </a:rPr>
              <a:t>если невозможно уйти от пожара, войдите в водоем или накройтесь мокрой </a:t>
            </a:r>
            <a:r>
              <a:rPr lang="ru-RU" dirty="0" smtClean="0">
                <a:solidFill>
                  <a:srgbClr val="3B4256"/>
                </a:solidFill>
                <a:latin typeface="Times New Roman"/>
                <a:ea typeface="Times New Roman"/>
                <a:cs typeface="Times New Roman"/>
              </a:rPr>
              <a:t>одеждой;</a:t>
            </a:r>
          </a:p>
          <a:p>
            <a:pPr indent="450215" algn="just">
              <a:spcAft>
                <a:spcPts val="0"/>
              </a:spcAft>
            </a:pPr>
            <a:r>
              <a:rPr lang="ru-RU" dirty="0" smtClean="0">
                <a:solidFill>
                  <a:srgbClr val="3B4256"/>
                </a:solidFill>
                <a:latin typeface="Times New Roman"/>
                <a:ea typeface="Times New Roman"/>
                <a:cs typeface="Times New Roman"/>
              </a:rPr>
              <a:t>оказавшись </a:t>
            </a:r>
            <a:r>
              <a:rPr lang="ru-RU" dirty="0">
                <a:solidFill>
                  <a:srgbClr val="3B4256"/>
                </a:solidFill>
                <a:latin typeface="Times New Roman"/>
                <a:ea typeface="Times New Roman"/>
                <a:cs typeface="Times New Roman"/>
              </a:rPr>
              <a:t>на открытом пространстве или поляне, дышите, пригнувшись к земле, - там воздух менее задымлен;</a:t>
            </a:r>
            <a:endParaRPr lang="ru-RU" sz="1600" dirty="0">
              <a:latin typeface="Calibri"/>
              <a:ea typeface="Calibri"/>
              <a:cs typeface="Times New Roman"/>
            </a:endParaRPr>
          </a:p>
          <a:p>
            <a:pPr indent="450215" algn="just">
              <a:spcAft>
                <a:spcPts val="600"/>
              </a:spcAft>
            </a:pPr>
            <a:r>
              <a:rPr lang="ru-RU" dirty="0">
                <a:solidFill>
                  <a:srgbClr val="3B4256"/>
                </a:solidFill>
                <a:latin typeface="Times New Roman"/>
                <a:ea typeface="Times New Roman"/>
                <a:cs typeface="Times New Roman"/>
              </a:rPr>
              <a:t>рот и нос при этом прикройте ватно-марлевой повязкой или тканью;</a:t>
            </a:r>
            <a:endParaRPr lang="ru-RU" sz="1600" dirty="0">
              <a:latin typeface="Calibri"/>
              <a:ea typeface="Calibri"/>
              <a:cs typeface="Times New Roman"/>
            </a:endParaRPr>
          </a:p>
          <a:p>
            <a:pPr indent="450215" algn="just">
              <a:spcAft>
                <a:spcPts val="600"/>
              </a:spcAft>
            </a:pPr>
            <a:r>
              <a:rPr lang="ru-RU" dirty="0">
                <a:solidFill>
                  <a:srgbClr val="3B4256"/>
                </a:solidFill>
                <a:latin typeface="Times New Roman"/>
                <a:ea typeface="Times New Roman"/>
                <a:cs typeface="Times New Roman"/>
              </a:rPr>
              <a:t>после выхода из зоны пожара сообщите о месте, размерах и характере в противопожарную службу, администрацию населенного пункта, лесничество.</a:t>
            </a:r>
            <a:endParaRPr lang="ru-RU" sz="1600" dirty="0">
              <a:effectLst/>
              <a:latin typeface="Calibri"/>
              <a:ea typeface="Calibri"/>
              <a:cs typeface="Times New Roman"/>
            </a:endParaRPr>
          </a:p>
        </p:txBody>
      </p:sp>
      <p:pic>
        <p:nvPicPr>
          <p:cNvPr id="10" name="Picture 9" descr="samar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0392" y="-1"/>
            <a:ext cx="989126"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6" name="Picture 2" descr="G:\ВОУ\2021\1 сентября\Пожары, действия в ЧС\Пожары\Борский\Вертолет.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476672"/>
            <a:ext cx="4104456" cy="304360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D:\Illustrator_Corel\#орел со Знамени ГУ\!_Орел со знамени в слайды.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251" y="-15134"/>
            <a:ext cx="763333" cy="1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893681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9" descr="sama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0392" y="-1"/>
            <a:ext cx="989126"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descr="D:\Illustrator_Corel\#орел со Знамени ГУ\!_Орел со знамени в слайды.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51" y="-15134"/>
            <a:ext cx="763333" cy="1080000"/>
          </a:xfrm>
          <a:prstGeom prst="rect">
            <a:avLst/>
          </a:prstGeom>
          <a:noFill/>
          <a:extLst>
            <a:ext uri="{909E8E84-426E-40DD-AFC4-6F175D3DCCD1}">
              <a14:hiddenFill xmlns:a14="http://schemas.microsoft.com/office/drawing/2010/main">
                <a:solidFill>
                  <a:srgbClr val="FFFFFF"/>
                </a:solidFill>
              </a14:hiddenFill>
            </a:ext>
          </a:extLst>
        </p:spPr>
      </p:pic>
      <p:pic>
        <p:nvPicPr>
          <p:cNvPr id="44034" name="Picture 2" descr="C:\Users\User\Desktop\chto-delat-pri-obmorajeni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1142"/>
            <a:ext cx="9144000" cy="6653213"/>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6"/>
          <p:cNvSpPr>
            <a:spLocks noChangeArrowheads="1"/>
          </p:cNvSpPr>
          <p:nvPr/>
        </p:nvSpPr>
        <p:spPr bwMode="auto">
          <a:xfrm>
            <a:off x="8408749" y="6513512"/>
            <a:ext cx="746125" cy="344487"/>
          </a:xfrm>
          <a:prstGeom prst="ribbon">
            <a:avLst>
              <a:gd name="adj1" fmla="val 12500"/>
              <a:gd name="adj2" fmla="val 50000"/>
            </a:avLst>
          </a:prstGeom>
          <a:solidFill>
            <a:srgbClr val="0000FF"/>
          </a:solidFill>
          <a:ln w="9525">
            <a:solidFill>
              <a:schemeClr val="accent1"/>
            </a:solidFill>
            <a:round/>
            <a:headEnd/>
            <a:tailEnd/>
          </a:ln>
        </p:spPr>
        <p:txBody>
          <a:bodyPr wrap="none" lIns="91368" tIns="45682" rIns="91368" bIns="45682" anchor="ctr"/>
          <a:lstStyle/>
          <a:p>
            <a:pPr algn="ctr"/>
            <a:r>
              <a:rPr lang="ru-RU" altLang="ru-RU" sz="1800" b="1" dirty="0">
                <a:solidFill>
                  <a:schemeClr val="bg1"/>
                </a:solidFill>
              </a:rPr>
              <a:t>3</a:t>
            </a:r>
          </a:p>
        </p:txBody>
      </p:sp>
      <p:pic>
        <p:nvPicPr>
          <p:cNvPr id="6" name="Picture 3" descr="D:\Illustrator_Corel\#орел со Знамени ГУ\!_Орел со знамени в слайды.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6651" y="137266"/>
            <a:ext cx="763333" cy="1080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9" descr="sama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2792" y="152399"/>
            <a:ext cx="989126"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3374611"/>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99"/>
          <p:cNvSpPr>
            <a:spLocks noChangeArrowheads="1"/>
          </p:cNvSpPr>
          <p:nvPr/>
        </p:nvSpPr>
        <p:spPr bwMode="auto">
          <a:xfrm>
            <a:off x="0" y="0"/>
            <a:ext cx="9144000" cy="369332"/>
          </a:xfrm>
          <a:prstGeom prst="rect">
            <a:avLst/>
          </a:prstGeom>
          <a:ln/>
        </p:spPr>
        <p:style>
          <a:lnRef idx="0">
            <a:schemeClr val="accent4"/>
          </a:lnRef>
          <a:fillRef idx="3">
            <a:schemeClr val="accent4"/>
          </a:fillRef>
          <a:effectRef idx="3">
            <a:schemeClr val="accent4"/>
          </a:effectRef>
          <a:fontRef idx="minor">
            <a:schemeClr val="lt1"/>
          </a:fontRef>
        </p:style>
        <p:txBody>
          <a:bodyPr>
            <a:spAutoFit/>
          </a:bodyPr>
          <a:lstStyle/>
          <a:p>
            <a:pPr algn="ctr"/>
            <a:r>
              <a:rPr lang="ru-RU" sz="1800" b="1" dirty="0" smtClean="0">
                <a:solidFill>
                  <a:srgbClr val="0000FF"/>
                </a:solidFill>
                <a:latin typeface="Arial" panose="020B0604020202020204" pitchFamily="34" charset="0"/>
                <a:cs typeface="Arial" panose="020B0604020202020204" pitchFamily="34" charset="0"/>
              </a:rPr>
              <a:t>Действия при приближении огня к населенному пункту</a:t>
            </a:r>
            <a:endParaRPr lang="ru-RU" sz="1800" b="1" dirty="0">
              <a:solidFill>
                <a:srgbClr val="0000FF"/>
              </a:solidFill>
              <a:latin typeface="Arial" panose="020B0604020202020204" pitchFamily="34" charset="0"/>
              <a:cs typeface="Arial" panose="020B0604020202020204" pitchFamily="34" charset="0"/>
            </a:endParaRPr>
          </a:p>
        </p:txBody>
      </p:sp>
      <p:sp>
        <p:nvSpPr>
          <p:cNvPr id="3081" name="AutoShape 6"/>
          <p:cNvSpPr>
            <a:spLocks noChangeArrowheads="1"/>
          </p:cNvSpPr>
          <p:nvPr/>
        </p:nvSpPr>
        <p:spPr bwMode="auto">
          <a:xfrm>
            <a:off x="8397875" y="6513683"/>
            <a:ext cx="746125" cy="344487"/>
          </a:xfrm>
          <a:prstGeom prst="ribbon">
            <a:avLst>
              <a:gd name="adj1" fmla="val 12500"/>
              <a:gd name="adj2" fmla="val 50000"/>
            </a:avLst>
          </a:prstGeom>
          <a:solidFill>
            <a:srgbClr val="0000FF"/>
          </a:solidFill>
          <a:ln w="9525">
            <a:solidFill>
              <a:schemeClr val="accent1"/>
            </a:solidFill>
            <a:round/>
            <a:headEnd/>
            <a:tailEnd/>
          </a:ln>
        </p:spPr>
        <p:txBody>
          <a:bodyPr wrap="none" lIns="91368" tIns="45682" rIns="91368" bIns="45682" anchor="ctr"/>
          <a:lstStyle/>
          <a:p>
            <a:pPr algn="ctr"/>
            <a:r>
              <a:rPr lang="ru-RU" altLang="ru-RU" sz="1800" b="1" dirty="0" smtClean="0">
                <a:solidFill>
                  <a:schemeClr val="bg1"/>
                </a:solidFill>
              </a:rPr>
              <a:t>30</a:t>
            </a:r>
            <a:endParaRPr lang="ru-RU" altLang="ru-RU" sz="1800" b="1" dirty="0">
              <a:solidFill>
                <a:schemeClr val="bg1"/>
              </a:solidFill>
            </a:endParaRPr>
          </a:p>
        </p:txBody>
      </p:sp>
      <p:pic>
        <p:nvPicPr>
          <p:cNvPr id="9218" name="Picture 2" descr="G:\ВОУ\2021\1 сентября\Пожары, действия в ЧС\Пожары\Борский\Приближение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917" y="476672"/>
            <a:ext cx="4151696" cy="3043608"/>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G:\ВОУ\2021\1 сентября\Пожары, действия в ЧС\Пожары\Борский\Приближение к дому.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7613" y="476672"/>
            <a:ext cx="4173323" cy="3043608"/>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420304" y="3717032"/>
            <a:ext cx="8327012" cy="2923877"/>
          </a:xfrm>
          <a:prstGeom prst="rect">
            <a:avLst/>
          </a:prstGeom>
        </p:spPr>
        <p:txBody>
          <a:bodyPr wrap="square">
            <a:spAutoFit/>
          </a:bodyPr>
          <a:lstStyle/>
          <a:p>
            <a:pPr indent="450215" algn="just">
              <a:lnSpc>
                <a:spcPct val="115000"/>
              </a:lnSpc>
              <a:spcAft>
                <a:spcPts val="0"/>
              </a:spcAft>
            </a:pPr>
            <a:r>
              <a:rPr lang="ru-RU" dirty="0" smtClean="0">
                <a:solidFill>
                  <a:srgbClr val="3B4256"/>
                </a:solidFill>
                <a:latin typeface="Times New Roman"/>
                <a:ea typeface="Times New Roman"/>
                <a:cs typeface="Times New Roman"/>
              </a:rPr>
              <a:t>При приближении огня к населенному пункту:</a:t>
            </a:r>
          </a:p>
          <a:p>
            <a:pPr indent="450215" algn="just">
              <a:lnSpc>
                <a:spcPct val="115000"/>
              </a:lnSpc>
              <a:spcAft>
                <a:spcPts val="0"/>
              </a:spcAft>
            </a:pPr>
            <a:r>
              <a:rPr lang="ru-RU" dirty="0" smtClean="0">
                <a:solidFill>
                  <a:srgbClr val="3B4256"/>
                </a:solidFill>
                <a:latin typeface="Times New Roman"/>
                <a:ea typeface="Times New Roman"/>
                <a:cs typeface="Times New Roman"/>
              </a:rPr>
              <a:t>поместите </a:t>
            </a:r>
            <a:r>
              <a:rPr lang="ru-RU" dirty="0">
                <a:solidFill>
                  <a:srgbClr val="3B4256"/>
                </a:solidFill>
                <a:latin typeface="Times New Roman"/>
                <a:ea typeface="Times New Roman"/>
                <a:cs typeface="Times New Roman"/>
              </a:rPr>
              <a:t>документы, ценные вещи в безопасное, доступное место;</a:t>
            </a:r>
            <a:endParaRPr lang="ru-RU" sz="1600" dirty="0">
              <a:latin typeface="Calibri"/>
              <a:ea typeface="Calibri"/>
              <a:cs typeface="Times New Roman"/>
            </a:endParaRPr>
          </a:p>
          <a:p>
            <a:pPr indent="450215" algn="just">
              <a:lnSpc>
                <a:spcPct val="115000"/>
              </a:lnSpc>
              <a:spcAft>
                <a:spcPts val="0"/>
              </a:spcAft>
            </a:pPr>
            <a:r>
              <a:rPr lang="ru-RU" dirty="0">
                <a:solidFill>
                  <a:srgbClr val="3B4256"/>
                </a:solidFill>
                <a:latin typeface="Times New Roman"/>
                <a:ea typeface="Times New Roman"/>
                <a:cs typeface="Times New Roman"/>
              </a:rPr>
              <a:t>подготовьте к возможному экстренному отъезду транспортные средства;</a:t>
            </a:r>
            <a:endParaRPr lang="ru-RU" sz="1600" dirty="0">
              <a:latin typeface="Calibri"/>
              <a:ea typeface="Calibri"/>
              <a:cs typeface="Times New Roman"/>
            </a:endParaRPr>
          </a:p>
          <a:p>
            <a:pPr indent="450215" algn="just">
              <a:lnSpc>
                <a:spcPct val="115000"/>
              </a:lnSpc>
              <a:spcAft>
                <a:spcPts val="0"/>
              </a:spcAft>
            </a:pPr>
            <a:r>
              <a:rPr lang="ru-RU" dirty="0">
                <a:solidFill>
                  <a:srgbClr val="3B4256"/>
                </a:solidFill>
                <a:latin typeface="Times New Roman"/>
                <a:ea typeface="Times New Roman"/>
                <a:cs typeface="Times New Roman"/>
              </a:rPr>
              <a:t>наденьте хлопчатобумажную или шерстяную одежду, при себе имейте: перчатки, платок, которым можно закрыть лицо, защитные очки или другие средства защиты глаз;</a:t>
            </a:r>
            <a:endParaRPr lang="ru-RU" sz="1600" dirty="0">
              <a:latin typeface="Calibri"/>
              <a:ea typeface="Calibri"/>
              <a:cs typeface="Times New Roman"/>
            </a:endParaRPr>
          </a:p>
          <a:p>
            <a:pPr indent="450215" algn="just">
              <a:lnSpc>
                <a:spcPct val="115000"/>
              </a:lnSpc>
              <a:spcAft>
                <a:spcPts val="0"/>
              </a:spcAft>
            </a:pPr>
            <a:r>
              <a:rPr lang="ru-RU" dirty="0">
                <a:solidFill>
                  <a:srgbClr val="3B4256"/>
                </a:solidFill>
                <a:latin typeface="Times New Roman"/>
                <a:ea typeface="Times New Roman"/>
                <a:cs typeface="Times New Roman"/>
              </a:rPr>
              <a:t>подготовьте запас еды и питьевой воды</a:t>
            </a:r>
            <a:r>
              <a:rPr lang="ru-RU" dirty="0" smtClean="0">
                <a:solidFill>
                  <a:srgbClr val="3B4256"/>
                </a:solidFill>
                <a:latin typeface="Times New Roman"/>
                <a:ea typeface="Times New Roman"/>
                <a:cs typeface="Times New Roman"/>
              </a:rPr>
              <a:t>;</a:t>
            </a:r>
            <a:endParaRPr lang="ru-RU" sz="1600" dirty="0">
              <a:latin typeface="Calibri"/>
              <a:ea typeface="Calibri"/>
              <a:cs typeface="Times New Roman"/>
            </a:endParaRPr>
          </a:p>
        </p:txBody>
      </p:sp>
      <p:pic>
        <p:nvPicPr>
          <p:cNvPr id="12" name="Picture 3" descr="D:\Illustrator_Corel\#орел со Знамени ГУ\!_Орел со знамени в слайды.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251" y="-15134"/>
            <a:ext cx="763333"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9" descr="samar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00392" y="-1"/>
            <a:ext cx="989126"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862117"/>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99"/>
          <p:cNvSpPr>
            <a:spLocks noChangeArrowheads="1"/>
          </p:cNvSpPr>
          <p:nvPr/>
        </p:nvSpPr>
        <p:spPr bwMode="auto">
          <a:xfrm>
            <a:off x="0" y="0"/>
            <a:ext cx="9144000" cy="369332"/>
          </a:xfrm>
          <a:prstGeom prst="rect">
            <a:avLst/>
          </a:prstGeom>
          <a:ln/>
        </p:spPr>
        <p:style>
          <a:lnRef idx="0">
            <a:schemeClr val="accent4"/>
          </a:lnRef>
          <a:fillRef idx="3">
            <a:schemeClr val="accent4"/>
          </a:fillRef>
          <a:effectRef idx="3">
            <a:schemeClr val="accent4"/>
          </a:effectRef>
          <a:fontRef idx="minor">
            <a:schemeClr val="lt1"/>
          </a:fontRef>
        </p:style>
        <p:txBody>
          <a:bodyPr>
            <a:spAutoFit/>
          </a:bodyPr>
          <a:lstStyle/>
          <a:p>
            <a:pPr algn="ctr"/>
            <a:r>
              <a:rPr lang="ru-RU" sz="1800" b="1" dirty="0" smtClean="0">
                <a:solidFill>
                  <a:srgbClr val="0000FF"/>
                </a:solidFill>
                <a:latin typeface="Arial" panose="020B0604020202020204" pitchFamily="34" charset="0"/>
                <a:cs typeface="Arial" panose="020B0604020202020204" pitchFamily="34" charset="0"/>
              </a:rPr>
              <a:t>Действия при приближении огня к населенному пункту</a:t>
            </a:r>
            <a:endParaRPr lang="ru-RU" sz="1800" b="1" dirty="0">
              <a:solidFill>
                <a:srgbClr val="0000FF"/>
              </a:solidFill>
              <a:latin typeface="Arial" panose="020B0604020202020204" pitchFamily="34" charset="0"/>
              <a:cs typeface="Arial" panose="020B0604020202020204" pitchFamily="34" charset="0"/>
            </a:endParaRPr>
          </a:p>
        </p:txBody>
      </p:sp>
      <p:sp>
        <p:nvSpPr>
          <p:cNvPr id="3081" name="AutoShape 6"/>
          <p:cNvSpPr>
            <a:spLocks noChangeArrowheads="1"/>
          </p:cNvSpPr>
          <p:nvPr/>
        </p:nvSpPr>
        <p:spPr bwMode="auto">
          <a:xfrm>
            <a:off x="8397875" y="6513683"/>
            <a:ext cx="746125" cy="344487"/>
          </a:xfrm>
          <a:prstGeom prst="ribbon">
            <a:avLst>
              <a:gd name="adj1" fmla="val 12500"/>
              <a:gd name="adj2" fmla="val 50000"/>
            </a:avLst>
          </a:prstGeom>
          <a:solidFill>
            <a:srgbClr val="0000FF"/>
          </a:solidFill>
          <a:ln w="9525">
            <a:solidFill>
              <a:schemeClr val="accent1"/>
            </a:solidFill>
            <a:round/>
            <a:headEnd/>
            <a:tailEnd/>
          </a:ln>
        </p:spPr>
        <p:txBody>
          <a:bodyPr wrap="none" lIns="91368" tIns="45682" rIns="91368" bIns="45682" anchor="ctr"/>
          <a:lstStyle/>
          <a:p>
            <a:pPr algn="ctr"/>
            <a:r>
              <a:rPr lang="ru-RU" altLang="ru-RU" sz="1800" b="1" dirty="0" smtClean="0">
                <a:solidFill>
                  <a:schemeClr val="bg1"/>
                </a:solidFill>
              </a:rPr>
              <a:t>31</a:t>
            </a:r>
            <a:endParaRPr lang="ru-RU" altLang="ru-RU" sz="1800" b="1" dirty="0">
              <a:solidFill>
                <a:schemeClr val="bg1"/>
              </a:solidFill>
            </a:endParaRPr>
          </a:p>
        </p:txBody>
      </p:sp>
      <p:sp>
        <p:nvSpPr>
          <p:cNvPr id="3" name="Прямоугольник 2"/>
          <p:cNvSpPr/>
          <p:nvPr/>
        </p:nvSpPr>
        <p:spPr>
          <a:xfrm>
            <a:off x="420304" y="3717032"/>
            <a:ext cx="8327012" cy="2215991"/>
          </a:xfrm>
          <a:prstGeom prst="rect">
            <a:avLst/>
          </a:prstGeom>
        </p:spPr>
        <p:txBody>
          <a:bodyPr wrap="square">
            <a:spAutoFit/>
          </a:bodyPr>
          <a:lstStyle/>
          <a:p>
            <a:pPr indent="450215" algn="just">
              <a:lnSpc>
                <a:spcPct val="115000"/>
              </a:lnSpc>
              <a:spcAft>
                <a:spcPts val="0"/>
              </a:spcAft>
            </a:pPr>
            <a:r>
              <a:rPr lang="ru-RU" dirty="0" smtClean="0">
                <a:solidFill>
                  <a:srgbClr val="3B4256"/>
                </a:solidFill>
                <a:latin typeface="Times New Roman"/>
                <a:ea typeface="Times New Roman"/>
                <a:cs typeface="Times New Roman"/>
              </a:rPr>
              <a:t>внимательно </a:t>
            </a:r>
            <a:r>
              <a:rPr lang="ru-RU" dirty="0">
                <a:solidFill>
                  <a:srgbClr val="3B4256"/>
                </a:solidFill>
                <a:latin typeface="Times New Roman"/>
                <a:ea typeface="Times New Roman"/>
                <a:cs typeface="Times New Roman"/>
              </a:rPr>
              <a:t>следите за информационными сообщениями по телевидению и радио, средствами оповещения, держите связь со знакомыми в других районах вашей местности;</a:t>
            </a:r>
            <a:endParaRPr lang="ru-RU" sz="1600" dirty="0">
              <a:latin typeface="Calibri"/>
              <a:ea typeface="Calibri"/>
              <a:cs typeface="Times New Roman"/>
            </a:endParaRPr>
          </a:p>
          <a:p>
            <a:pPr indent="450215" algn="just">
              <a:lnSpc>
                <a:spcPct val="115000"/>
              </a:lnSpc>
              <a:spcAft>
                <a:spcPts val="0"/>
              </a:spcAft>
            </a:pPr>
            <a:r>
              <a:rPr lang="ru-RU" dirty="0">
                <a:solidFill>
                  <a:srgbClr val="3B4256"/>
                </a:solidFill>
                <a:latin typeface="Times New Roman"/>
                <a:ea typeface="Times New Roman"/>
                <a:cs typeface="Times New Roman"/>
              </a:rPr>
              <a:t>избегайте </a:t>
            </a:r>
            <a:r>
              <a:rPr lang="ru-RU" dirty="0" smtClean="0">
                <a:solidFill>
                  <a:srgbClr val="3B4256"/>
                </a:solidFill>
                <a:latin typeface="Times New Roman"/>
                <a:ea typeface="Times New Roman"/>
                <a:cs typeface="Times New Roman"/>
              </a:rPr>
              <a:t>паники;</a:t>
            </a:r>
            <a:endParaRPr lang="ru-RU" sz="1600" dirty="0">
              <a:latin typeface="Calibri"/>
              <a:ea typeface="Calibri"/>
              <a:cs typeface="Times New Roman"/>
            </a:endParaRPr>
          </a:p>
          <a:p>
            <a:pPr indent="450215" algn="just">
              <a:lnSpc>
                <a:spcPct val="115000"/>
              </a:lnSpc>
              <a:spcAft>
                <a:spcPts val="0"/>
              </a:spcAft>
            </a:pPr>
            <a:r>
              <a:rPr lang="ru-RU" dirty="0">
                <a:solidFill>
                  <a:srgbClr val="3B4256"/>
                </a:solidFill>
                <a:latin typeface="Times New Roman"/>
                <a:ea typeface="Times New Roman"/>
                <a:cs typeface="Times New Roman"/>
              </a:rPr>
              <a:t>Если вы обнаружили очаги возгорания, необходимо позвонить в </a:t>
            </a:r>
            <a:r>
              <a:rPr lang="ru-RU" dirty="0" smtClean="0">
                <a:solidFill>
                  <a:srgbClr val="3B4256"/>
                </a:solidFill>
                <a:latin typeface="Times New Roman"/>
                <a:ea typeface="Times New Roman"/>
                <a:cs typeface="Times New Roman"/>
              </a:rPr>
              <a:t>по </a:t>
            </a:r>
            <a:r>
              <a:rPr lang="ru-RU" dirty="0">
                <a:solidFill>
                  <a:srgbClr val="3B4256"/>
                </a:solidFill>
                <a:latin typeface="Times New Roman"/>
                <a:ea typeface="Times New Roman"/>
                <a:cs typeface="Times New Roman"/>
              </a:rPr>
              <a:t>телефону </a:t>
            </a:r>
            <a:r>
              <a:rPr lang="ru-RU" dirty="0" smtClean="0">
                <a:solidFill>
                  <a:srgbClr val="FF0000"/>
                </a:solidFill>
                <a:latin typeface="Times New Roman"/>
                <a:ea typeface="Times New Roman"/>
                <a:cs typeface="Times New Roman"/>
              </a:rPr>
              <a:t>«01» </a:t>
            </a:r>
            <a:r>
              <a:rPr lang="ru-RU" dirty="0">
                <a:solidFill>
                  <a:srgbClr val="3B4256"/>
                </a:solidFill>
                <a:latin typeface="Times New Roman"/>
                <a:ea typeface="Times New Roman"/>
                <a:cs typeface="Times New Roman"/>
              </a:rPr>
              <a:t>с мобильного </a:t>
            </a:r>
            <a:r>
              <a:rPr lang="ru-RU" dirty="0" smtClean="0">
                <a:solidFill>
                  <a:srgbClr val="FF0000"/>
                </a:solidFill>
                <a:latin typeface="Times New Roman"/>
                <a:ea typeface="Times New Roman"/>
                <a:cs typeface="Times New Roman"/>
              </a:rPr>
              <a:t>«101»</a:t>
            </a:r>
            <a:r>
              <a:rPr lang="ru-RU" dirty="0" smtClean="0">
                <a:solidFill>
                  <a:srgbClr val="3B4256"/>
                </a:solidFill>
                <a:latin typeface="Times New Roman"/>
                <a:ea typeface="Times New Roman"/>
                <a:cs typeface="Times New Roman"/>
              </a:rPr>
              <a:t>.</a:t>
            </a:r>
            <a:endParaRPr lang="ru-RU" sz="1600" dirty="0">
              <a:effectLst/>
              <a:latin typeface="Calibri"/>
              <a:ea typeface="Calibri"/>
              <a:cs typeface="Times New Roman"/>
            </a:endParaRPr>
          </a:p>
        </p:txBody>
      </p:sp>
      <p:pic>
        <p:nvPicPr>
          <p:cNvPr id="10242" name="Picture 2" descr="G:\ВОУ\2021\1 сентября\Пожары, действия в ЧС\Пожары\Борский\0-02-05-2c8fb0135e484f66c39ead1dd3b573985ad55b18ff1defbead837f60dab8ea3b_25460e359574186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0304" y="369332"/>
            <a:ext cx="4151696" cy="3150948"/>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G:\ВОУ\2021\1 сентября\Пожары, действия в ЧС\Пожары\Борский\изображение_viber_2021-08-21_18-16-21-41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83810" y="369332"/>
            <a:ext cx="4163506" cy="315094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Illustrator_Corel\#орел со Знамени ГУ\!_Орел со знамени в слайды.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251" y="-15134"/>
            <a:ext cx="763333"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samar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00392" y="-1"/>
            <a:ext cx="989126"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696520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C:\Users\User\Desktop\8986388c547df0cadc7131de72610e4a.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79512" y="111138"/>
            <a:ext cx="8784976" cy="6746861"/>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6"/>
          <p:cNvSpPr>
            <a:spLocks noChangeArrowheads="1"/>
          </p:cNvSpPr>
          <p:nvPr/>
        </p:nvSpPr>
        <p:spPr bwMode="auto">
          <a:xfrm>
            <a:off x="8408749" y="6513512"/>
            <a:ext cx="746125" cy="344487"/>
          </a:xfrm>
          <a:prstGeom prst="ribbon">
            <a:avLst>
              <a:gd name="adj1" fmla="val 12500"/>
              <a:gd name="adj2" fmla="val 50000"/>
            </a:avLst>
          </a:prstGeom>
          <a:solidFill>
            <a:srgbClr val="0000FF"/>
          </a:solidFill>
          <a:ln w="9525">
            <a:solidFill>
              <a:schemeClr val="accent1"/>
            </a:solidFill>
            <a:round/>
            <a:headEnd/>
            <a:tailEnd/>
          </a:ln>
        </p:spPr>
        <p:txBody>
          <a:bodyPr wrap="none" lIns="91368" tIns="45682" rIns="91368" bIns="45682" anchor="ctr"/>
          <a:lstStyle/>
          <a:p>
            <a:pPr algn="ctr"/>
            <a:r>
              <a:rPr lang="ru-RU" altLang="ru-RU" sz="1800" b="1" dirty="0">
                <a:solidFill>
                  <a:schemeClr val="bg1"/>
                </a:solidFill>
              </a:rPr>
              <a:t>4</a:t>
            </a:r>
          </a:p>
        </p:txBody>
      </p:sp>
      <p:pic>
        <p:nvPicPr>
          <p:cNvPr id="4" name="Picture 3" descr="D:\Illustrator_Corel\#орел со Знамени ГУ\!_Орел со знамени в слайды.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251" y="-15134"/>
            <a:ext cx="763333" cy="1080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9" descr="samar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00392" y="-1"/>
            <a:ext cx="989126"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481221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AutoShape 6"/>
          <p:cNvSpPr>
            <a:spLocks noChangeArrowheads="1"/>
          </p:cNvSpPr>
          <p:nvPr/>
        </p:nvSpPr>
        <p:spPr bwMode="auto">
          <a:xfrm>
            <a:off x="8408749" y="6513512"/>
            <a:ext cx="746125" cy="344487"/>
          </a:xfrm>
          <a:prstGeom prst="ribbon">
            <a:avLst>
              <a:gd name="adj1" fmla="val 12500"/>
              <a:gd name="adj2" fmla="val 50000"/>
            </a:avLst>
          </a:prstGeom>
          <a:solidFill>
            <a:srgbClr val="0000FF"/>
          </a:solidFill>
          <a:ln w="9525">
            <a:solidFill>
              <a:schemeClr val="accent1"/>
            </a:solidFill>
            <a:round/>
            <a:headEnd/>
            <a:tailEnd/>
          </a:ln>
        </p:spPr>
        <p:txBody>
          <a:bodyPr wrap="none" lIns="91368" tIns="45682" rIns="91368" bIns="45682" anchor="ctr"/>
          <a:lstStyle/>
          <a:p>
            <a:pPr algn="ctr"/>
            <a:r>
              <a:rPr lang="ru-RU" altLang="ru-RU" sz="1800" b="1" dirty="0" smtClean="0">
                <a:solidFill>
                  <a:schemeClr val="bg1"/>
                </a:solidFill>
              </a:rPr>
              <a:t>5</a:t>
            </a:r>
            <a:endParaRPr lang="ru-RU" altLang="ru-RU" sz="1800" b="1" dirty="0">
              <a:solidFill>
                <a:schemeClr val="bg1"/>
              </a:solidFill>
            </a:endParaRPr>
          </a:p>
        </p:txBody>
      </p:sp>
      <p:pic>
        <p:nvPicPr>
          <p:cNvPr id="13" name="Picture 9" descr="sama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0392" y="-1"/>
            <a:ext cx="989126"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descr="D:\Illustrator_Corel\#орел со Знамени ГУ\!_Орел со знамени в слайды.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51" y="-15134"/>
            <a:ext cx="763333" cy="1080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09490" y="2636912"/>
            <a:ext cx="8335894" cy="1446550"/>
          </a:xfrm>
          <a:prstGeom prst="rect">
            <a:avLst/>
          </a:prstGeom>
          <a:noFill/>
        </p:spPr>
        <p:txBody>
          <a:bodyPr wrap="square" rtlCol="0">
            <a:spAutoFit/>
          </a:bodyPr>
          <a:lstStyle/>
          <a:p>
            <a:pPr algn="ctr"/>
            <a:r>
              <a:rPr lang="ru-RU" sz="4400" b="1" dirty="0" smtClean="0"/>
              <a:t>2. ПРАВИЛА ПОВЕДЕНИЯ НА ЛЬДУ</a:t>
            </a:r>
            <a:endParaRPr lang="ru-RU" sz="4400" b="1" dirty="0"/>
          </a:p>
        </p:txBody>
      </p:sp>
    </p:spTree>
    <p:extLst>
      <p:ext uri="{BB962C8B-B14F-4D97-AF65-F5344CB8AC3E}">
        <p14:creationId xmlns:p14="http://schemas.microsoft.com/office/powerpoint/2010/main" val="282914625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C:\Users\User\Desktop\DO1MhAXWkAADE_v.jpg 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74" y="116632"/>
            <a:ext cx="9154874" cy="6472782"/>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6"/>
          <p:cNvSpPr>
            <a:spLocks noChangeArrowheads="1"/>
          </p:cNvSpPr>
          <p:nvPr/>
        </p:nvSpPr>
        <p:spPr bwMode="auto">
          <a:xfrm>
            <a:off x="8408749" y="6513512"/>
            <a:ext cx="746125" cy="344487"/>
          </a:xfrm>
          <a:prstGeom prst="ribbon">
            <a:avLst>
              <a:gd name="adj1" fmla="val 12500"/>
              <a:gd name="adj2" fmla="val 50000"/>
            </a:avLst>
          </a:prstGeom>
          <a:solidFill>
            <a:srgbClr val="0000FF"/>
          </a:solidFill>
          <a:ln w="9525">
            <a:solidFill>
              <a:schemeClr val="accent1"/>
            </a:solidFill>
            <a:round/>
            <a:headEnd/>
            <a:tailEnd/>
          </a:ln>
        </p:spPr>
        <p:txBody>
          <a:bodyPr wrap="none" lIns="91368" tIns="45682" rIns="91368" bIns="45682" anchor="ctr"/>
          <a:lstStyle/>
          <a:p>
            <a:pPr algn="ctr"/>
            <a:r>
              <a:rPr lang="ru-RU" altLang="ru-RU" sz="1800" b="1" dirty="0" smtClean="0">
                <a:solidFill>
                  <a:schemeClr val="bg1"/>
                </a:solidFill>
              </a:rPr>
              <a:t>6</a:t>
            </a:r>
            <a:endParaRPr lang="ru-RU" altLang="ru-RU" sz="1800" b="1" dirty="0">
              <a:solidFill>
                <a:schemeClr val="bg1"/>
              </a:solidFill>
            </a:endParaRPr>
          </a:p>
        </p:txBody>
      </p:sp>
      <p:pic>
        <p:nvPicPr>
          <p:cNvPr id="4" name="Picture 3" descr="D:\Illustrator_Corel\#орел со Знамени ГУ\!_Орел со знамени в слайды.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51" y="-15134"/>
            <a:ext cx="763333" cy="1080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9" descr="samar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0392" y="-1"/>
            <a:ext cx="989126"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114025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C:\Users\User\Desktop\teise_paastmine_jopeg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836711"/>
            <a:ext cx="9144000" cy="521153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99"/>
          <p:cNvSpPr>
            <a:spLocks noChangeArrowheads="1"/>
          </p:cNvSpPr>
          <p:nvPr/>
        </p:nvSpPr>
        <p:spPr bwMode="auto">
          <a:xfrm>
            <a:off x="0" y="0"/>
            <a:ext cx="9144000" cy="369332"/>
          </a:xfrm>
          <a:prstGeom prst="rect">
            <a:avLst/>
          </a:prstGeom>
          <a:ln/>
        </p:spPr>
        <p:style>
          <a:lnRef idx="0">
            <a:schemeClr val="accent4"/>
          </a:lnRef>
          <a:fillRef idx="3">
            <a:schemeClr val="accent4"/>
          </a:fillRef>
          <a:effectRef idx="3">
            <a:schemeClr val="accent4"/>
          </a:effectRef>
          <a:fontRef idx="minor">
            <a:schemeClr val="lt1"/>
          </a:fontRef>
        </p:style>
        <p:txBody>
          <a:bodyPr>
            <a:spAutoFit/>
          </a:bodyPr>
          <a:lstStyle/>
          <a:p>
            <a:pPr algn="ctr"/>
            <a:r>
              <a:rPr lang="ru-RU" sz="1800" b="1" dirty="0" smtClean="0">
                <a:solidFill>
                  <a:srgbClr val="0000FF"/>
                </a:solidFill>
                <a:latin typeface="Arial" panose="020B0604020202020204" pitchFamily="34" charset="0"/>
                <a:cs typeface="Arial" panose="020B0604020202020204" pitchFamily="34" charset="0"/>
              </a:rPr>
              <a:t>Что делать, если нужна </a:t>
            </a:r>
            <a:r>
              <a:rPr lang="ru-RU" sz="1800" b="1" dirty="0">
                <a:solidFill>
                  <a:srgbClr val="0000FF"/>
                </a:solidFill>
                <a:latin typeface="Arial" panose="020B0604020202020204" pitchFamily="34" charset="0"/>
                <a:cs typeface="Arial" panose="020B0604020202020204" pitchFamily="34" charset="0"/>
              </a:rPr>
              <a:t>В</a:t>
            </a:r>
            <a:r>
              <a:rPr lang="ru-RU" sz="1800" b="1" dirty="0" smtClean="0">
                <a:solidFill>
                  <a:srgbClr val="0000FF"/>
                </a:solidFill>
                <a:latin typeface="Arial" panose="020B0604020202020204" pitchFamily="34" charset="0"/>
                <a:cs typeface="Arial" panose="020B0604020202020204" pitchFamily="34" charset="0"/>
              </a:rPr>
              <a:t>аша помощь</a:t>
            </a:r>
            <a:endParaRPr lang="ru-RU" sz="1800" b="1" dirty="0">
              <a:solidFill>
                <a:srgbClr val="0000FF"/>
              </a:solidFill>
              <a:latin typeface="Arial" panose="020B0604020202020204" pitchFamily="34" charset="0"/>
              <a:cs typeface="Arial" panose="020B0604020202020204" pitchFamily="34" charset="0"/>
            </a:endParaRPr>
          </a:p>
        </p:txBody>
      </p:sp>
      <p:sp>
        <p:nvSpPr>
          <p:cNvPr id="5" name="AutoShape 6"/>
          <p:cNvSpPr>
            <a:spLocks noChangeArrowheads="1"/>
          </p:cNvSpPr>
          <p:nvPr/>
        </p:nvSpPr>
        <p:spPr bwMode="auto">
          <a:xfrm>
            <a:off x="8388424" y="6513512"/>
            <a:ext cx="746125" cy="344487"/>
          </a:xfrm>
          <a:prstGeom prst="ribbon">
            <a:avLst>
              <a:gd name="adj1" fmla="val 12500"/>
              <a:gd name="adj2" fmla="val 50000"/>
            </a:avLst>
          </a:prstGeom>
          <a:solidFill>
            <a:srgbClr val="0000FF"/>
          </a:solidFill>
          <a:ln w="9525">
            <a:solidFill>
              <a:schemeClr val="accent1"/>
            </a:solidFill>
            <a:round/>
            <a:headEnd/>
            <a:tailEnd/>
          </a:ln>
        </p:spPr>
        <p:txBody>
          <a:bodyPr wrap="none" lIns="91368" tIns="45682" rIns="91368" bIns="45682" anchor="ctr"/>
          <a:lstStyle/>
          <a:p>
            <a:pPr algn="ctr"/>
            <a:r>
              <a:rPr lang="ru-RU" altLang="ru-RU" sz="1800" b="1" dirty="0">
                <a:solidFill>
                  <a:schemeClr val="bg1"/>
                </a:solidFill>
              </a:rPr>
              <a:t>7</a:t>
            </a:r>
          </a:p>
        </p:txBody>
      </p:sp>
      <p:pic>
        <p:nvPicPr>
          <p:cNvPr id="6" name="Picture 3" descr="D:\Illustrator_Corel\#орел со Знамени ГУ\!_Орел со знамени в слайды.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51" y="-15134"/>
            <a:ext cx="763333" cy="1080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9" descr="samar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0392" y="-1"/>
            <a:ext cx="989126"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352434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AutoShape 6"/>
          <p:cNvSpPr>
            <a:spLocks noChangeArrowheads="1"/>
          </p:cNvSpPr>
          <p:nvPr/>
        </p:nvSpPr>
        <p:spPr bwMode="auto">
          <a:xfrm>
            <a:off x="8408749" y="6513512"/>
            <a:ext cx="746125" cy="344487"/>
          </a:xfrm>
          <a:prstGeom prst="ribbon">
            <a:avLst>
              <a:gd name="adj1" fmla="val 12500"/>
              <a:gd name="adj2" fmla="val 50000"/>
            </a:avLst>
          </a:prstGeom>
          <a:solidFill>
            <a:srgbClr val="0000FF"/>
          </a:solidFill>
          <a:ln w="9525">
            <a:solidFill>
              <a:schemeClr val="accent1"/>
            </a:solidFill>
            <a:round/>
            <a:headEnd/>
            <a:tailEnd/>
          </a:ln>
        </p:spPr>
        <p:txBody>
          <a:bodyPr wrap="none" lIns="91368" tIns="45682" rIns="91368" bIns="45682" anchor="ctr"/>
          <a:lstStyle/>
          <a:p>
            <a:pPr algn="ctr"/>
            <a:r>
              <a:rPr lang="ru-RU" altLang="ru-RU" sz="1800" b="1" dirty="0">
                <a:solidFill>
                  <a:schemeClr val="bg1"/>
                </a:solidFill>
              </a:rPr>
              <a:t>8</a:t>
            </a:r>
          </a:p>
        </p:txBody>
      </p:sp>
      <p:pic>
        <p:nvPicPr>
          <p:cNvPr id="13" name="Picture 9" descr="sama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0392" y="-1"/>
            <a:ext cx="989126"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descr="D:\Illustrator_Corel\#орел со Знамени ГУ\!_Орел со знамени в слайды.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51" y="-15134"/>
            <a:ext cx="763333" cy="1080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09490" y="2924944"/>
            <a:ext cx="8335894" cy="1446550"/>
          </a:xfrm>
          <a:prstGeom prst="rect">
            <a:avLst/>
          </a:prstGeom>
          <a:noFill/>
        </p:spPr>
        <p:txBody>
          <a:bodyPr wrap="square" rtlCol="0">
            <a:spAutoFit/>
          </a:bodyPr>
          <a:lstStyle/>
          <a:p>
            <a:pPr algn="ctr"/>
            <a:r>
              <a:rPr lang="ru-RU" sz="4400" b="1" dirty="0" smtClean="0"/>
              <a:t>3. НАВОДНЕНИЕ (паводок)</a:t>
            </a:r>
            <a:endParaRPr lang="ru-RU" sz="4400" b="1" dirty="0"/>
          </a:p>
        </p:txBody>
      </p:sp>
    </p:spTree>
    <p:extLst>
      <p:ext uri="{BB962C8B-B14F-4D97-AF65-F5344CB8AC3E}">
        <p14:creationId xmlns:p14="http://schemas.microsoft.com/office/powerpoint/2010/main" val="210365442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Users\User\Desktop\11111111111_0.jpg"/>
          <p:cNvPicPr>
            <a:picLocks noChangeAspect="1" noChangeArrowheads="1"/>
          </p:cNvPicPr>
          <p:nvPr/>
        </p:nvPicPr>
        <p:blipFill rotWithShape="1">
          <a:blip r:embed="rId2">
            <a:extLst>
              <a:ext uri="{28A0092B-C50C-407E-A947-70E740481C1C}">
                <a14:useLocalDpi xmlns:a14="http://schemas.microsoft.com/office/drawing/2010/main" val="0"/>
              </a:ext>
            </a:extLst>
          </a:blip>
          <a:srcRect l="12380" r="12653"/>
          <a:stretch/>
        </p:blipFill>
        <p:spPr bwMode="auto">
          <a:xfrm>
            <a:off x="-1" y="11015"/>
            <a:ext cx="9144001" cy="6783319"/>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6"/>
          <p:cNvSpPr>
            <a:spLocks noChangeArrowheads="1"/>
          </p:cNvSpPr>
          <p:nvPr/>
        </p:nvSpPr>
        <p:spPr bwMode="auto">
          <a:xfrm>
            <a:off x="8408749" y="6513512"/>
            <a:ext cx="746125" cy="344487"/>
          </a:xfrm>
          <a:prstGeom prst="ribbon">
            <a:avLst>
              <a:gd name="adj1" fmla="val 12500"/>
              <a:gd name="adj2" fmla="val 50000"/>
            </a:avLst>
          </a:prstGeom>
          <a:solidFill>
            <a:srgbClr val="0000FF"/>
          </a:solidFill>
          <a:ln w="9525">
            <a:solidFill>
              <a:schemeClr val="accent1"/>
            </a:solidFill>
            <a:round/>
            <a:headEnd/>
            <a:tailEnd/>
          </a:ln>
        </p:spPr>
        <p:txBody>
          <a:bodyPr wrap="none" lIns="91368" tIns="45682" rIns="91368" bIns="45682" anchor="ctr"/>
          <a:lstStyle/>
          <a:p>
            <a:pPr algn="ctr"/>
            <a:r>
              <a:rPr lang="ru-RU" altLang="ru-RU" sz="1800" b="1" dirty="0">
                <a:solidFill>
                  <a:schemeClr val="bg1"/>
                </a:solidFill>
              </a:rPr>
              <a:t>9</a:t>
            </a:r>
          </a:p>
        </p:txBody>
      </p:sp>
      <p:pic>
        <p:nvPicPr>
          <p:cNvPr id="4" name="Picture 3" descr="D:\Illustrator_Corel\#орел со Знамени ГУ\!_Орел со знамени в слайды.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51" y="-15134"/>
            <a:ext cx="763333" cy="1080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9" descr="samar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0392" y="-1"/>
            <a:ext cx="989126"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7135023"/>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1_Текстура">
  <a:themeElements>
    <a:clrScheme name="1_Текстура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1_Текстура">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Текстура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1_Текстура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1_Текстура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1_Текстура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1_Текстура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1_Текстура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1_Текстура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1_Текстура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Ripple</Template>
  <TotalTime>28395</TotalTime>
  <Words>1494</Words>
  <Application>Microsoft Office PowerPoint</Application>
  <PresentationFormat>Экран (4:3)</PresentationFormat>
  <Paragraphs>128</Paragraphs>
  <Slides>31</Slides>
  <Notes>18</Notes>
  <HiddenSlides>0</HiddenSlides>
  <MMClips>0</MMClips>
  <ScaleCrop>false</ScaleCrop>
  <HeadingPairs>
    <vt:vector size="4" baseType="variant">
      <vt:variant>
        <vt:lpstr>Тема</vt:lpstr>
      </vt:variant>
      <vt:variant>
        <vt:i4>1</vt:i4>
      </vt:variant>
      <vt:variant>
        <vt:lpstr>Заголовки слайдов</vt:lpstr>
      </vt:variant>
      <vt:variant>
        <vt:i4>31</vt:i4>
      </vt:variant>
    </vt:vector>
  </HeadingPairs>
  <TitlesOfParts>
    <vt:vector size="32" baseType="lpstr">
      <vt:lpstr>1_Текстура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Main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Main</dc:creator>
  <cp:lastModifiedBy>Селезнев Алексей Владимирович</cp:lastModifiedBy>
  <cp:revision>1670</cp:revision>
  <cp:lastPrinted>2014-01-22T21:55:49Z</cp:lastPrinted>
  <dcterms:created xsi:type="dcterms:W3CDTF">2006-01-13T14:06:20Z</dcterms:created>
  <dcterms:modified xsi:type="dcterms:W3CDTF">2021-09-28T08:14:24Z</dcterms:modified>
</cp:coreProperties>
</file>