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0" r:id="rId3"/>
  </p:sldMasterIdLst>
  <p:notesMasterIdLst>
    <p:notesMasterId r:id="rId24"/>
  </p:notesMasterIdLst>
  <p:sldIdLst>
    <p:sldId id="256" r:id="rId4"/>
    <p:sldId id="511" r:id="rId5"/>
    <p:sldId id="571" r:id="rId6"/>
    <p:sldId id="567" r:id="rId7"/>
    <p:sldId id="572" r:id="rId8"/>
    <p:sldId id="357" r:id="rId9"/>
    <p:sldId id="573" r:id="rId10"/>
    <p:sldId id="568" r:id="rId11"/>
    <p:sldId id="577" r:id="rId12"/>
    <p:sldId id="575" r:id="rId13"/>
    <p:sldId id="352" r:id="rId14"/>
    <p:sldId id="570" r:id="rId15"/>
    <p:sldId id="578" r:id="rId16"/>
    <p:sldId id="581" r:id="rId17"/>
    <p:sldId id="582" r:id="rId18"/>
    <p:sldId id="584" r:id="rId19"/>
    <p:sldId id="585" r:id="rId20"/>
    <p:sldId id="579" r:id="rId21"/>
    <p:sldId id="580" r:id="rId22"/>
    <p:sldId id="586" r:id="rId23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1922EC-EF83-4BD8-8BD2-48ADC5FB0020}">
          <p14:sldIdLst>
            <p14:sldId id="256"/>
            <p14:sldId id="511"/>
            <p14:sldId id="571"/>
            <p14:sldId id="567"/>
            <p14:sldId id="572"/>
            <p14:sldId id="357"/>
            <p14:sldId id="573"/>
            <p14:sldId id="568"/>
            <p14:sldId id="577"/>
            <p14:sldId id="575"/>
            <p14:sldId id="352"/>
            <p14:sldId id="570"/>
            <p14:sldId id="578"/>
            <p14:sldId id="581"/>
            <p14:sldId id="582"/>
            <p14:sldId id="584"/>
            <p14:sldId id="585"/>
            <p14:sldId id="579"/>
            <p14:sldId id="580"/>
            <p14:sldId id="586"/>
          </p14:sldIdLst>
        </p14:section>
        <p14:section name="Раздел без заголовка" id="{9D8AEC82-E4A1-4E0C-BF51-6C9B9304295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99B"/>
    <a:srgbClr val="7CD6BA"/>
    <a:srgbClr val="552579"/>
    <a:srgbClr val="BDC6E1"/>
    <a:srgbClr val="B2BCDC"/>
    <a:srgbClr val="FFCCCC"/>
    <a:srgbClr val="BED4B4"/>
    <a:srgbClr val="CFD5E9"/>
    <a:srgbClr val="6678BA"/>
    <a:srgbClr val="788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6374" autoAdjust="0"/>
  </p:normalViewPr>
  <p:slideViewPr>
    <p:cSldViewPr snapToGrid="0" snapToObjects="1">
      <p:cViewPr varScale="1">
        <p:scale>
          <a:sx n="107" d="100"/>
          <a:sy n="107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chemeClr val="accent5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2 предмета по выбору). </a:t>
          </a: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2F5CD211-4876-4371-B3C4-E96D3534283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Сокращают количество экзаменов до двух обязательных!</a:t>
          </a:r>
        </a:p>
      </dgm:t>
    </dgm:pt>
    <dgm:pt modelId="{F8825804-E31E-4DC4-B681-1283D3DD0EF1}" type="parTrans" cxnId="{B1B8ED40-8992-4A57-BC07-8399FCDFAC35}">
      <dgm:prSet/>
      <dgm:spPr/>
      <dgm:t>
        <a:bodyPr/>
        <a:lstStyle/>
        <a:p>
          <a:endParaRPr lang="ru-RU"/>
        </a:p>
      </dgm:t>
    </dgm:pt>
    <dgm:pt modelId="{D8FF0C75-1F61-49CE-823F-0F510B9194B0}" type="sibTrans" cxnId="{B1B8ED40-8992-4A57-BC07-8399FCDFAC35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presAssocID="{9CFE070A-896F-4909-9EF1-4D3C129117C9}" presName="parentText" presStyleLbl="node1" presStyleIdx="0" presStyleCnt="2" custScaleY="117341" custLinFactNeighborX="-1495" custLinFactNeighborY="-2">
        <dgm:presLayoutVars>
          <dgm:chMax val="1"/>
          <dgm:bulletEnabled val="1"/>
        </dgm:presLayoutVars>
      </dgm:prSet>
      <dgm:spPr/>
    </dgm:pt>
    <dgm:pt modelId="{CC403F9F-3DF4-4060-9A49-02B83109AED8}" type="pres">
      <dgm:prSet presAssocID="{9CFE070A-896F-4909-9EF1-4D3C129117C9}" presName="descendantText" presStyleLbl="alignAccFollowNode1" presStyleIdx="0" presStyleCnt="2" custScaleY="160317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196134E-C89A-4CA9-A119-544BF4A08674}" type="pres">
      <dgm:prSet presAssocID="{5B603CD3-BBDC-4CEF-8ED6-1E216AEF579D}" presName="descendantText" presStyleLbl="alignAccFollowNode1" presStyleIdx="1" presStyleCnt="2" custScaleY="123308" custLinFactNeighborX="0" custLinFactNeighborY="5253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09165420-EB90-4F6C-925D-1E93AFB3E806}" type="presOf" srcId="{5B603CD3-BBDC-4CEF-8ED6-1E216AEF579D}" destId="{56F0168E-E8D3-456C-8F05-EF1682376189}" srcOrd="0" destOrd="0" presId="urn:microsoft.com/office/officeart/2005/8/layout/vList5"/>
    <dgm:cxn modelId="{78AE0D2C-5BF2-49CF-BE83-EFD5001E6530}" type="presOf" srcId="{8C6CA40C-4D95-4DD2-8A85-34D712B8CA4A}" destId="{CC403F9F-3DF4-4060-9A49-02B83109AED8}" srcOrd="0" destOrd="1" presId="urn:microsoft.com/office/officeart/2005/8/layout/vList5"/>
    <dgm:cxn modelId="{17ADFE31-C979-4CB6-9A9E-5AA1FFC097BA}" type="presOf" srcId="{9CFE070A-896F-4909-9EF1-4D3C129117C9}" destId="{15B0345F-08DF-40B4-9332-66145C86C1A3}" srcOrd="0" destOrd="0" presId="urn:microsoft.com/office/officeart/2005/8/layout/vList5"/>
    <dgm:cxn modelId="{B1B8ED40-8992-4A57-BC07-8399FCDFAC35}" srcId="{5B603CD3-BBDC-4CEF-8ED6-1E216AEF579D}" destId="{2F5CD211-4876-4371-B3C4-E96D3534283C}" srcOrd="1" destOrd="0" parTransId="{F8825804-E31E-4DC4-B681-1283D3DD0EF1}" sibTransId="{D8FF0C75-1F61-49CE-823F-0F510B9194B0}"/>
    <dgm:cxn modelId="{FA53677A-8446-453B-8245-C58B93740B3A}" type="presOf" srcId="{4DEF1256-8A38-4B08-97FA-C2BA08AF0B88}" destId="{5196134E-C89A-4CA9-A119-544BF4A08674}" srcOrd="0" destOrd="0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2610A5C2-0F22-4137-800F-B82A76660A4F}" type="presOf" srcId="{FBCAE4A1-DD89-492B-9B36-CE9B19F8F811}" destId="{CC403F9F-3DF4-4060-9A49-02B83109AED8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7A550BDC-809E-4B9F-A436-4EAB65F17F48}" type="presOf" srcId="{2F5CD211-4876-4371-B3C4-E96D3534283C}" destId="{5196134E-C89A-4CA9-A119-544BF4A08674}" srcOrd="0" destOrd="1" presId="urn:microsoft.com/office/officeart/2005/8/layout/vList5"/>
    <dgm:cxn modelId="{272CF0F2-935A-4910-89D9-B50C909CA8AB}" type="presOf" srcId="{0372479D-CB05-43E2-B86F-A3003C93A6AF}" destId="{074DC576-3799-4DD7-9265-D304AC5EE48C}" srcOrd="0" destOrd="0" presId="urn:microsoft.com/office/officeart/2005/8/layout/vList5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EE1CB82B-E9CB-4BF6-A5F0-4AE8AB67CE08}" type="presParOf" srcId="{074DC576-3799-4DD7-9265-D304AC5EE48C}" destId="{B778BD33-4543-4043-BFF8-0C7290884238}" srcOrd="0" destOrd="0" presId="urn:microsoft.com/office/officeart/2005/8/layout/vList5"/>
    <dgm:cxn modelId="{8E0B97A4-264B-4776-A703-5C66C8C0BE95}" type="presParOf" srcId="{B778BD33-4543-4043-BFF8-0C7290884238}" destId="{15B0345F-08DF-40B4-9332-66145C86C1A3}" srcOrd="0" destOrd="0" presId="urn:microsoft.com/office/officeart/2005/8/layout/vList5"/>
    <dgm:cxn modelId="{F2743410-30D0-4F54-853A-DB6A4D94C966}" type="presParOf" srcId="{B778BD33-4543-4043-BFF8-0C7290884238}" destId="{CC403F9F-3DF4-4060-9A49-02B83109AED8}" srcOrd="1" destOrd="0" presId="urn:microsoft.com/office/officeart/2005/8/layout/vList5"/>
    <dgm:cxn modelId="{9EA9EF0D-FD72-4AF5-8365-C55A77EB57E3}" type="presParOf" srcId="{074DC576-3799-4DD7-9265-D304AC5EE48C}" destId="{9B0B9E25-3823-448F-B537-3B14C55D2B42}" srcOrd="1" destOrd="0" presId="urn:microsoft.com/office/officeart/2005/8/layout/vList5"/>
    <dgm:cxn modelId="{6E4E6CDA-9AE7-4DC1-B806-5D276A43013F}" type="presParOf" srcId="{074DC576-3799-4DD7-9265-D304AC5EE48C}" destId="{6442B9E9-4DF6-4B89-88FD-AB912303CB16}" srcOrd="2" destOrd="0" presId="urn:microsoft.com/office/officeart/2005/8/layout/vList5"/>
    <dgm:cxn modelId="{5BBDB55E-B232-4D55-A28D-EC3037DDD96C}" type="presParOf" srcId="{6442B9E9-4DF6-4B89-88FD-AB912303CB16}" destId="{56F0168E-E8D3-456C-8F05-EF1682376189}" srcOrd="0" destOrd="0" presId="urn:microsoft.com/office/officeart/2005/8/layout/vList5"/>
    <dgm:cxn modelId="{ADC5F91F-02E9-4348-84F7-2E683545739C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chemeClr val="accent5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- 11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(2 обязательных,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по выбору выпускника, которые нужны для поступления в вуз).  </a:t>
          </a:r>
          <a:endParaRPr lang="ru-RU" sz="18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rgbClr val="7CD6BA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(ЕГЭ, ГВЭ, ЕГЭ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FA867F3D-1951-4B80-9592-BE1F1F4A993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по учебным предметам, которые нужны для поступления в вуз. </a:t>
          </a:r>
        </a:p>
      </dgm:t>
    </dgm:pt>
    <dgm:pt modelId="{B53F451D-3C81-4A2E-8A2B-095A98D304A4}" type="parTrans" cxnId="{83D76F65-06A9-42AE-9792-4E1DF71C1A18}">
      <dgm:prSet/>
      <dgm:spPr/>
      <dgm:t>
        <a:bodyPr/>
        <a:lstStyle/>
        <a:p>
          <a:endParaRPr lang="ru-RU"/>
        </a:p>
      </dgm:t>
    </dgm:pt>
    <dgm:pt modelId="{293749AE-55D0-46E4-B187-621ADED28CC9}" type="sibTrans" cxnId="{83D76F65-06A9-42AE-9792-4E1DF71C1A18}">
      <dgm:prSet/>
      <dgm:spPr/>
      <dgm:t>
        <a:bodyPr/>
        <a:lstStyle/>
        <a:p>
          <a:endParaRPr lang="ru-RU"/>
        </a:p>
      </dgm:t>
    </dgm:pt>
    <dgm:pt modelId="{0B5C4E34-55C7-458A-8EED-2BE969E6D8E8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- 2 обязательных для получения аттестата.</a:t>
          </a:r>
        </a:p>
      </dgm:t>
    </dgm:pt>
    <dgm:pt modelId="{9A80C344-444F-45AE-A009-39F4479D47C7}" type="parTrans" cxnId="{40F59F1A-38E5-489D-9D22-CCEB3E609996}">
      <dgm:prSet/>
      <dgm:spPr/>
      <dgm:t>
        <a:bodyPr/>
        <a:lstStyle/>
        <a:p>
          <a:endParaRPr lang="ru-RU"/>
        </a:p>
      </dgm:t>
    </dgm:pt>
    <dgm:pt modelId="{A8EE04E4-85B5-48E0-A7E2-84178DAB3AD6}" type="sibTrans" cxnId="{40F59F1A-38E5-489D-9D22-CCEB3E609996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presAssocID="{9CFE070A-896F-4909-9EF1-4D3C129117C9}" presName="parentText" presStyleLbl="node1" presStyleIdx="0" presStyleCnt="2" custLinFactNeighborY="3280">
        <dgm:presLayoutVars>
          <dgm:chMax val="1"/>
          <dgm:bulletEnabled val="1"/>
        </dgm:presLayoutVars>
      </dgm:prSet>
      <dgm:spPr/>
    </dgm:pt>
    <dgm:pt modelId="{CC403F9F-3DF4-4060-9A49-02B83109AED8}" type="pres">
      <dgm:prSet presAssocID="{9CFE070A-896F-4909-9EF1-4D3C129117C9}" presName="descendantText" presStyleLbl="alignAccFollowNode1" presStyleIdx="0" presStyleCnt="2" custScaleY="116025" custLinFactNeighborX="0" custLinFactNeighborY="3123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 custLinFactNeighborY="9104">
        <dgm:presLayoutVars>
          <dgm:chMax val="1"/>
          <dgm:bulletEnabled val="1"/>
        </dgm:presLayoutVars>
      </dgm:prSet>
      <dgm:spPr/>
    </dgm:pt>
    <dgm:pt modelId="{5196134E-C89A-4CA9-A119-544BF4A08674}" type="pres">
      <dgm:prSet presAssocID="{5B603CD3-BBDC-4CEF-8ED6-1E216AEF579D}" presName="descendantText" presStyleLbl="alignAccFollowNode1" presStyleIdx="1" presStyleCnt="2" custScaleY="129896" custLinFactNeighborX="272" custLinFactNeighborY="39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40F59F1A-38E5-489D-9D22-CCEB3E609996}" srcId="{5B603CD3-BBDC-4CEF-8ED6-1E216AEF579D}" destId="{0B5C4E34-55C7-458A-8EED-2BE969E6D8E8}" srcOrd="1" destOrd="0" parTransId="{9A80C344-444F-45AE-A009-39F4479D47C7}" sibTransId="{A8EE04E4-85B5-48E0-A7E2-84178DAB3AD6}"/>
    <dgm:cxn modelId="{5359901E-D597-4085-96F3-5EC974FF98F8}" type="presOf" srcId="{0372479D-CB05-43E2-B86F-A3003C93A6AF}" destId="{074DC576-3799-4DD7-9265-D304AC5EE48C}" srcOrd="0" destOrd="0" presId="urn:microsoft.com/office/officeart/2005/8/layout/vList5"/>
    <dgm:cxn modelId="{BE61942E-8BA2-42D1-87AE-342EA8B4D032}" type="presOf" srcId="{9CFE070A-896F-4909-9EF1-4D3C129117C9}" destId="{15B0345F-08DF-40B4-9332-66145C86C1A3}" srcOrd="0" destOrd="0" presId="urn:microsoft.com/office/officeart/2005/8/layout/vList5"/>
    <dgm:cxn modelId="{83D76F65-06A9-42AE-9792-4E1DF71C1A18}" srcId="{5B603CD3-BBDC-4CEF-8ED6-1E216AEF579D}" destId="{FA867F3D-1951-4B80-9592-BE1F1F4A9932}" srcOrd="2" destOrd="0" parTransId="{B53F451D-3C81-4A2E-8A2B-095A98D304A4}" sibTransId="{293749AE-55D0-46E4-B187-621ADED28CC9}"/>
    <dgm:cxn modelId="{5A421767-DC3E-48E0-8CB9-A459B304D254}" type="presOf" srcId="{8C6CA40C-4D95-4DD2-8A85-34D712B8CA4A}" destId="{CC403F9F-3DF4-4060-9A49-02B83109AED8}" srcOrd="0" destOrd="1" presId="urn:microsoft.com/office/officeart/2005/8/layout/vList5"/>
    <dgm:cxn modelId="{4DD2E77D-0462-4F86-94F7-268941E972AA}" type="presOf" srcId="{FA867F3D-1951-4B80-9592-BE1F1F4A9932}" destId="{5196134E-C89A-4CA9-A119-544BF4A08674}" srcOrd="0" destOrd="2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08FC798C-320F-42E9-9B74-F9B03F05EFA2}" type="presOf" srcId="{0B5C4E34-55C7-458A-8EED-2BE969E6D8E8}" destId="{5196134E-C89A-4CA9-A119-544BF4A08674}" srcOrd="0" destOrd="1" presId="urn:microsoft.com/office/officeart/2005/8/layout/vList5"/>
    <dgm:cxn modelId="{8A027A98-3D20-4ECA-BA09-0831A10E51D1}" type="presOf" srcId="{FBCAE4A1-DD89-492B-9B36-CE9B19F8F811}" destId="{CC403F9F-3DF4-4060-9A49-02B83109AED8}" srcOrd="0" destOrd="0" presId="urn:microsoft.com/office/officeart/2005/8/layout/vList5"/>
    <dgm:cxn modelId="{359882A3-FEEA-4BC5-8341-29CCDF033FE1}" type="presOf" srcId="{5B603CD3-BBDC-4CEF-8ED6-1E216AEF579D}" destId="{56F0168E-E8D3-456C-8F05-EF1682376189}" srcOrd="0" destOrd="0" presId="urn:microsoft.com/office/officeart/2005/8/layout/vList5"/>
    <dgm:cxn modelId="{073FCAA6-7C8A-4E4A-A3EA-C1B26FC347F5}" type="presOf" srcId="{4DEF1256-8A38-4B08-97FA-C2BA08AF0B88}" destId="{5196134E-C89A-4CA9-A119-544BF4A08674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555BFD1C-93C9-44BD-B1F2-8811BFD58679}" type="presParOf" srcId="{074DC576-3799-4DD7-9265-D304AC5EE48C}" destId="{B778BD33-4543-4043-BFF8-0C7290884238}" srcOrd="0" destOrd="0" presId="urn:microsoft.com/office/officeart/2005/8/layout/vList5"/>
    <dgm:cxn modelId="{EADF9609-D776-4A4A-AC57-C9BDBF425A0E}" type="presParOf" srcId="{B778BD33-4543-4043-BFF8-0C7290884238}" destId="{15B0345F-08DF-40B4-9332-66145C86C1A3}" srcOrd="0" destOrd="0" presId="urn:microsoft.com/office/officeart/2005/8/layout/vList5"/>
    <dgm:cxn modelId="{4826845B-FB52-4B72-9554-D5C08E2E761E}" type="presParOf" srcId="{B778BD33-4543-4043-BFF8-0C7290884238}" destId="{CC403F9F-3DF4-4060-9A49-02B83109AED8}" srcOrd="1" destOrd="0" presId="urn:microsoft.com/office/officeart/2005/8/layout/vList5"/>
    <dgm:cxn modelId="{671D6627-C05D-464A-A36F-7B10B1BA815C}" type="presParOf" srcId="{074DC576-3799-4DD7-9265-D304AC5EE48C}" destId="{9B0B9E25-3823-448F-B537-3B14C55D2B42}" srcOrd="1" destOrd="0" presId="urn:microsoft.com/office/officeart/2005/8/layout/vList5"/>
    <dgm:cxn modelId="{B3DDAEF9-9B99-4024-A99A-1E15D91AD6FE}" type="presParOf" srcId="{074DC576-3799-4DD7-9265-D304AC5EE48C}" destId="{6442B9E9-4DF6-4B89-88FD-AB912303CB16}" srcOrd="2" destOrd="0" presId="urn:microsoft.com/office/officeart/2005/8/layout/vList5"/>
    <dgm:cxn modelId="{C2F6B2A9-4B6D-41C7-B881-7D8492E8E641}" type="presParOf" srcId="{6442B9E9-4DF6-4B89-88FD-AB912303CB16}" destId="{56F0168E-E8D3-456C-8F05-EF1682376189}" srcOrd="0" destOrd="0" presId="urn:microsoft.com/office/officeart/2005/8/layout/vList5"/>
    <dgm:cxn modelId="{42C64EA0-5BD6-4236-9D7A-CE75842D2C6B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с 05.09-24.09.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09.02.2022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09.03.2022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Досрочный                          с 21.04.-17.05.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Основной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 20.05 по 02.07.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16.05.2022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presAssocID="{F3FC02E7-91B1-417E-B83A-7F94C9F11874}" presName="rootText" presStyleLbl="node1" presStyleIdx="0" presStyleCnt="2" custScaleX="350253" custScaleY="278668" custLinFactY="-64312" custLinFactNeighborX="12141" custLinFactNeighborY="-100000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presAssocID="{D76CBB27-EDEA-4457-944F-FB6DFE7CB39C}" presName="childText" presStyleLbl="bgAcc1" presStyleIdx="0" presStyleCnt="5" custScaleX="377074" custScaleY="506101" custLinFactNeighborX="33834" custLinFactNeighborY="-11857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presAssocID="{DBB9001A-DC2C-4FD1-9940-682B4009B061}" presName="childText" presStyleLbl="bgAcc1" presStyleIdx="1" presStyleCnt="5" custScaleX="439382" custScaleY="181121" custLinFactNeighborX="-15061" custLinFactNeighborY="58868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presAssocID="{ED4051FC-F140-4258-BC07-242EA9832D28}" presName="rootText" presStyleLbl="node1" presStyleIdx="1" presStyleCnt="2" custScaleX="315302" custScaleY="256913" custLinFactY="-53434" custLinFactNeighborX="5522" custLinFactNeighborY="-100000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presAssocID="{939E9E1E-C333-48F8-9270-558F6FA5E1C0}" presName="childText" presStyleLbl="bgAcc1" presStyleIdx="2" presStyleCnt="5" custScaleX="428657" custScaleY="242070" custLinFactNeighborX="17634" custLinFactNeighborY="-56404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presAssocID="{F4E3C1AF-9ADF-440C-B4CA-5796036E9F09}" presName="childText" presStyleLbl="bgAcc1" presStyleIdx="3" presStyleCnt="5" custScaleX="394720" custScaleY="210820" custLinFactNeighborX="59386" custLinFactNeighborY="4419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presAssocID="{1A4F7BF4-59A5-438A-BEE2-1A6CDAD20AB2}" presName="childText" presStyleLbl="bgAcc1" presStyleIdx="4" presStyleCnt="5" custScaleX="497853" custScaleY="216881" custLinFactNeighborX="18833" custLinFactNeighborY="13419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ГИА-11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с 05.09-20.09.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ИС(И)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01.12.2021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02.02.2022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Досрочный                          с 21.03.-18.04.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Основной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 26.05 по 02.07.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>
              <a:latin typeface="Times New Roman" pitchFamily="18" charset="0"/>
              <a:cs typeface="Times New Roman" pitchFamily="18" charset="0"/>
            </a:rPr>
            <a:t>04.05.2022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presAssocID="{F3FC02E7-91B1-417E-B83A-7F94C9F11874}" presName="rootText" presStyleLbl="node1" presStyleIdx="0" presStyleCnt="2" custScaleX="419342" custScaleY="278668" custLinFactY="-64312" custLinFactNeighborX="12141" custLinFactNeighborY="-100000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presAssocID="{D76CBB27-EDEA-4457-944F-FB6DFE7CB39C}" presName="childText" presStyleLbl="bgAcc1" presStyleIdx="0" presStyleCnt="5" custScaleX="482219" custScaleY="547148" custLinFactNeighborX="33834" custLinFactNeighborY="-11857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presAssocID="{DBB9001A-DC2C-4FD1-9940-682B4009B061}" presName="childText" presStyleLbl="bgAcc1" presStyleIdx="1" presStyleCnt="5" custScaleX="513143" custScaleY="270705" custLinFactNeighborX="-15061" custLinFactNeighborY="58868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presAssocID="{ED4051FC-F140-4258-BC07-242EA9832D28}" presName="rootText" presStyleLbl="node1" presStyleIdx="1" presStyleCnt="2" custScaleX="424854" custScaleY="256913" custLinFactY="-62742" custLinFactNeighborX="42494" custLinFactNeighborY="-100000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presAssocID="{939E9E1E-C333-48F8-9270-558F6FA5E1C0}" presName="childText" presStyleLbl="bgAcc1" presStyleIdx="2" presStyleCnt="5" custScaleX="428657" custScaleY="242070" custLinFactNeighborX="17634" custLinFactNeighborY="-56404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presAssocID="{F4E3C1AF-9ADF-440C-B4CA-5796036E9F09}" presName="childText" presStyleLbl="bgAcc1" presStyleIdx="3" presStyleCnt="5" custScaleX="445979" custScaleY="210820" custLinFactNeighborX="59386" custLinFactNeighborY="4419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presAssocID="{1A4F7BF4-59A5-438A-BEE2-1A6CDAD20AB2}" presName="childText" presStyleLbl="bgAcc1" presStyleIdx="4" presStyleCnt="5" custScaleX="497853" custScaleY="290751" custLinFactNeighborX="18833" custLinFactNeighborY="13419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545871" y="-1140397"/>
          <a:ext cx="1995493" cy="4276347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2 предмета по выбору). 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405444" y="97442"/>
        <a:ext cx="4178935" cy="1800669"/>
      </dsp:txXfrm>
    </dsp:sp>
    <dsp:sp modelId="{15B0345F-08DF-40B4-9332-66145C86C1A3}">
      <dsp:nvSpPr>
        <dsp:cNvPr id="0" name=""/>
        <dsp:cNvSpPr/>
      </dsp:nvSpPr>
      <dsp:spPr>
        <a:xfrm>
          <a:off x="0" y="84892"/>
          <a:ext cx="2405445" cy="182570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89124" y="174016"/>
        <a:ext cx="2227197" cy="1647457"/>
      </dsp:txXfrm>
    </dsp:sp>
    <dsp:sp modelId="{5196134E-C89A-4CA9-A119-544BF4A08674}">
      <dsp:nvSpPr>
        <dsp:cNvPr id="0" name=""/>
        <dsp:cNvSpPr/>
      </dsp:nvSpPr>
      <dsp:spPr>
        <a:xfrm rot="5400000">
          <a:off x="3780642" y="721563"/>
          <a:ext cx="1534836" cy="4280527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Сокращают количество экзаменов до двух обязательных!</a:t>
          </a:r>
        </a:p>
      </dsp:txBody>
      <dsp:txXfrm rot="-5400000">
        <a:off x="2407797" y="2169334"/>
        <a:ext cx="4205602" cy="1384986"/>
      </dsp:txXfrm>
    </dsp:sp>
    <dsp:sp modelId="{56F0168E-E8D3-456C-8F05-EF1682376189}">
      <dsp:nvSpPr>
        <dsp:cNvPr id="0" name=""/>
        <dsp:cNvSpPr/>
      </dsp:nvSpPr>
      <dsp:spPr>
        <a:xfrm>
          <a:off x="0" y="2073318"/>
          <a:ext cx="2407796" cy="155589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sp:txBody>
      <dsp:txXfrm>
        <a:off x="75953" y="2149271"/>
        <a:ext cx="2255890" cy="140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3297167" y="-990772"/>
          <a:ext cx="1696224" cy="3901440"/>
        </a:xfrm>
        <a:prstGeom prst="round2Same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(2 обязательных,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остальные по выбору выпускника, которые нужны для поступления в вуз).  </a:t>
          </a:r>
          <a:endParaRPr lang="ru-RU" sz="1800" b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194560" y="194638"/>
        <a:ext cx="3818637" cy="1530618"/>
      </dsp:txXfrm>
    </dsp:sp>
    <dsp:sp modelId="{15B0345F-08DF-40B4-9332-66145C86C1A3}">
      <dsp:nvSpPr>
        <dsp:cNvPr id="0" name=""/>
        <dsp:cNvSpPr/>
      </dsp:nvSpPr>
      <dsp:spPr>
        <a:xfrm>
          <a:off x="0" y="60513"/>
          <a:ext cx="2194560" cy="1827434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- 11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6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89208" y="149721"/>
        <a:ext cx="2016144" cy="1649018"/>
      </dsp:txXfrm>
    </dsp:sp>
    <dsp:sp modelId="{5196134E-C89A-4CA9-A119-544BF4A08674}">
      <dsp:nvSpPr>
        <dsp:cNvPr id="0" name=""/>
        <dsp:cNvSpPr/>
      </dsp:nvSpPr>
      <dsp:spPr>
        <a:xfrm rot="5400000">
          <a:off x="3197679" y="920640"/>
          <a:ext cx="1899011" cy="389763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(ЕГЭ, ГВЭ, ЕГЭ и ГВЭ).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- 2 обязательных для получения аттестата.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ЕГЭ по учебным предметам, которые нужны для поступления в вуз. </a:t>
          </a:r>
        </a:p>
      </dsp:txBody>
      <dsp:txXfrm rot="-5400000">
        <a:off x="2198370" y="2012651"/>
        <a:ext cx="3804928" cy="1713607"/>
      </dsp:txXfrm>
    </dsp:sp>
    <dsp:sp modelId="{56F0168E-E8D3-456C-8F05-EF1682376189}">
      <dsp:nvSpPr>
        <dsp:cNvPr id="0" name=""/>
        <dsp:cNvSpPr/>
      </dsp:nvSpPr>
      <dsp:spPr>
        <a:xfrm>
          <a:off x="0" y="1991530"/>
          <a:ext cx="2192416" cy="1827434"/>
        </a:xfrm>
        <a:prstGeom prst="roundRect">
          <a:avLst/>
        </a:prstGeom>
        <a:solidFill>
          <a:srgbClr val="7CD6BA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инвалиды по их желанию</a:t>
          </a:r>
        </a:p>
      </dsp:txBody>
      <dsp:txXfrm>
        <a:off x="89208" y="2080738"/>
        <a:ext cx="2014000" cy="164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102844" y="86714"/>
          <a:ext cx="2898991" cy="115324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sp:txBody>
      <dsp:txXfrm>
        <a:off x="136621" y="120491"/>
        <a:ext cx="2831437" cy="1085692"/>
      </dsp:txXfrm>
    </dsp:sp>
    <dsp:sp modelId="{B2B64DD3-4E9A-4CE1-AFC8-7DC093DFAEDE}">
      <dsp:nvSpPr>
        <dsp:cNvPr id="0" name=""/>
        <dsp:cNvSpPr/>
      </dsp:nvSpPr>
      <dsp:spPr>
        <a:xfrm>
          <a:off x="392743" y="1239960"/>
          <a:ext cx="413441" cy="1781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614"/>
              </a:lnTo>
              <a:lnTo>
                <a:pt x="413441" y="17816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806184" y="1974344"/>
          <a:ext cx="2496787" cy="2094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Досрочный                          с 21.04.-17.05.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Основной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с 20.05 по 02.07.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529" y="2035689"/>
        <a:ext cx="2374097" cy="1971770"/>
      </dsp:txXfrm>
    </dsp:sp>
    <dsp:sp modelId="{AD066BB9-C111-4C11-9058-C1774995955E}">
      <dsp:nvSpPr>
        <dsp:cNvPr id="0" name=""/>
        <dsp:cNvSpPr/>
      </dsp:nvSpPr>
      <dsp:spPr>
        <a:xfrm>
          <a:off x="347023" y="1239960"/>
          <a:ext cx="91440" cy="35997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9773"/>
              </a:lnTo>
              <a:lnTo>
                <a:pt x="135403" y="3599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482427" y="4464956"/>
          <a:ext cx="2909358" cy="749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с 05.09-24.09.</a:t>
          </a:r>
        </a:p>
      </dsp:txBody>
      <dsp:txXfrm>
        <a:off x="504381" y="4486910"/>
        <a:ext cx="2865450" cy="705647"/>
      </dsp:txXfrm>
    </dsp:sp>
    <dsp:sp modelId="{1063674A-C702-4D74-8D67-568E50B1034E}">
      <dsp:nvSpPr>
        <dsp:cNvPr id="0" name=""/>
        <dsp:cNvSpPr/>
      </dsp:nvSpPr>
      <dsp:spPr>
        <a:xfrm>
          <a:off x="3222196" y="131732"/>
          <a:ext cx="2609706" cy="1063214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sp:txBody>
      <dsp:txXfrm>
        <a:off x="3253336" y="162872"/>
        <a:ext cx="2547426" cy="1000934"/>
      </dsp:txXfrm>
    </dsp:sp>
    <dsp:sp modelId="{583EAD00-4E0D-4BDC-BC41-0AA2E804C213}">
      <dsp:nvSpPr>
        <dsp:cNvPr id="0" name=""/>
        <dsp:cNvSpPr/>
      </dsp:nvSpPr>
      <dsp:spPr>
        <a:xfrm>
          <a:off x="3483167" y="1194947"/>
          <a:ext cx="332029" cy="100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906"/>
              </a:lnTo>
              <a:lnTo>
                <a:pt x="332029" y="1005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815196" y="1699958"/>
          <a:ext cx="2838343" cy="100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09.02.2022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4537" y="1729299"/>
        <a:ext cx="2779661" cy="943106"/>
      </dsp:txXfrm>
    </dsp:sp>
    <dsp:sp modelId="{6E98C872-C844-48B2-B351-01F23B3BD303}">
      <dsp:nvSpPr>
        <dsp:cNvPr id="0" name=""/>
        <dsp:cNvSpPr/>
      </dsp:nvSpPr>
      <dsp:spPr>
        <a:xfrm>
          <a:off x="3483167" y="1194947"/>
          <a:ext cx="608489" cy="2298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203"/>
              </a:lnTo>
              <a:lnTo>
                <a:pt x="608489" y="2298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4091656" y="3056919"/>
          <a:ext cx="2613630" cy="872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09.03.2022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7210" y="3082473"/>
        <a:ext cx="2562522" cy="821354"/>
      </dsp:txXfrm>
    </dsp:sp>
    <dsp:sp modelId="{EBC34A1E-4D17-4446-BD83-7B4FDB75D5D2}">
      <dsp:nvSpPr>
        <dsp:cNvPr id="0" name=""/>
        <dsp:cNvSpPr/>
      </dsp:nvSpPr>
      <dsp:spPr>
        <a:xfrm>
          <a:off x="3483167" y="1194947"/>
          <a:ext cx="217620" cy="3323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914"/>
              </a:lnTo>
              <a:lnTo>
                <a:pt x="217620" y="33239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700787" y="4070088"/>
          <a:ext cx="3296523" cy="89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16.05.2022</a:t>
          </a:r>
        </a:p>
      </dsp:txBody>
      <dsp:txXfrm>
        <a:off x="3727075" y="4096376"/>
        <a:ext cx="3243947" cy="8449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87255" y="143991"/>
          <a:ext cx="2995093" cy="99517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ГИА-11</a:t>
          </a:r>
        </a:p>
      </dsp:txBody>
      <dsp:txXfrm>
        <a:off x="116403" y="173139"/>
        <a:ext cx="2936797" cy="936878"/>
      </dsp:txXfrm>
    </dsp:sp>
    <dsp:sp modelId="{B2B64DD3-4E9A-4CE1-AFC8-7DC093DFAEDE}">
      <dsp:nvSpPr>
        <dsp:cNvPr id="0" name=""/>
        <dsp:cNvSpPr/>
      </dsp:nvSpPr>
      <dsp:spPr>
        <a:xfrm>
          <a:off x="386764" y="1139165"/>
          <a:ext cx="406117" cy="1610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706"/>
              </a:lnTo>
              <a:lnTo>
                <a:pt x="406117" y="1610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792882" y="1772890"/>
          <a:ext cx="2755346" cy="1953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Досрочный                          с 21.03.-18.04.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Основной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с 26.05 по 02.07.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112" y="1830120"/>
        <a:ext cx="2640886" cy="1839505"/>
      </dsp:txXfrm>
    </dsp:sp>
    <dsp:sp modelId="{AD066BB9-C111-4C11-9058-C1774995955E}">
      <dsp:nvSpPr>
        <dsp:cNvPr id="0" name=""/>
        <dsp:cNvSpPr/>
      </dsp:nvSpPr>
      <dsp:spPr>
        <a:xfrm>
          <a:off x="386764" y="1139165"/>
          <a:ext cx="126736" cy="341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909"/>
              </a:lnTo>
              <a:lnTo>
                <a:pt x="126736" y="3412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513501" y="4068706"/>
          <a:ext cx="2932043" cy="96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Дополнительный-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с 05.09-20.09.</a:t>
          </a:r>
        </a:p>
      </dsp:txBody>
      <dsp:txXfrm>
        <a:off x="541816" y="4097021"/>
        <a:ext cx="2875413" cy="910106"/>
      </dsp:txXfrm>
    </dsp:sp>
    <dsp:sp modelId="{1063674A-C702-4D74-8D67-568E50B1034E}">
      <dsp:nvSpPr>
        <dsp:cNvPr id="0" name=""/>
        <dsp:cNvSpPr/>
      </dsp:nvSpPr>
      <dsp:spPr>
        <a:xfrm>
          <a:off x="3477699" y="149598"/>
          <a:ext cx="3034461" cy="917483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ИС(И)</a:t>
          </a:r>
        </a:p>
      </dsp:txBody>
      <dsp:txXfrm>
        <a:off x="3504571" y="176470"/>
        <a:ext cx="2980717" cy="863739"/>
      </dsp:txXfrm>
    </dsp:sp>
    <dsp:sp modelId="{583EAD00-4E0D-4BDC-BC41-0AA2E804C213}">
      <dsp:nvSpPr>
        <dsp:cNvPr id="0" name=""/>
        <dsp:cNvSpPr/>
      </dsp:nvSpPr>
      <dsp:spPr>
        <a:xfrm>
          <a:off x="3781145" y="1067081"/>
          <a:ext cx="100697" cy="901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69"/>
              </a:lnTo>
              <a:lnTo>
                <a:pt x="100697" y="9012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881843" y="1536113"/>
          <a:ext cx="2449299" cy="86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01.12.2021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7163" y="1561433"/>
        <a:ext cx="2398659" cy="813836"/>
      </dsp:txXfrm>
    </dsp:sp>
    <dsp:sp modelId="{6E98C872-C844-48B2-B351-01F23B3BD303}">
      <dsp:nvSpPr>
        <dsp:cNvPr id="0" name=""/>
        <dsp:cNvSpPr/>
      </dsp:nvSpPr>
      <dsp:spPr>
        <a:xfrm>
          <a:off x="3781145" y="1067081"/>
          <a:ext cx="296880" cy="201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435"/>
              </a:lnTo>
              <a:lnTo>
                <a:pt x="296880" y="2016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4078026" y="2707079"/>
          <a:ext cx="2548275" cy="75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02.02.2022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0077" y="2729130"/>
        <a:ext cx="2504173" cy="708774"/>
      </dsp:txXfrm>
    </dsp:sp>
    <dsp:sp modelId="{EBC34A1E-4D17-4446-BD83-7B4FDB75D5D2}">
      <dsp:nvSpPr>
        <dsp:cNvPr id="0" name=""/>
        <dsp:cNvSpPr/>
      </dsp:nvSpPr>
      <dsp:spPr>
        <a:xfrm>
          <a:off x="3735425" y="1067081"/>
          <a:ext cx="91440" cy="3033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3456"/>
              </a:lnTo>
              <a:lnTo>
                <a:pt x="46198" y="3033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781624" y="3581375"/>
          <a:ext cx="2844677" cy="1038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04.05.2022</a:t>
          </a:r>
        </a:p>
      </dsp:txBody>
      <dsp:txXfrm>
        <a:off x="3812035" y="3611786"/>
        <a:ext cx="2783855" cy="977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DF3F4C4C-AFBE-4669-901B-F32D870E6A0E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5E672BE3-1828-4361-8C5C-8C26B579C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7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3BB584D-E88F-49FE-8C1C-068025F93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1A9BE0C-18CB-45A1-B91F-F2246EBA3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FBA30954-5FD3-403F-8D81-802DADE41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65141E3-195E-4518-BD58-C63765B0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ГИА-9 (утвержден Приказом Минпросвещения России и Рособрнадзором 07.11.2018 № 189/1513), Постановление Главного государственного санитарного врача РФ от 30.06.2020 № 16 (с изменениями от 02.12.2020 № 39 - 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до 01.01.2022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!  Позже приказ  СУ о контроле за проведением и проверкой ИС-9 в ОО . </a:t>
            </a:r>
          </a:p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8443412D-4FD8-4DF2-BECA-46EB2B32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31" indent="-296666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63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28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993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65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32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998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65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ABDD13-337C-41E0-84B3-7DCB7804E4FB}" type="slidenum">
              <a:rPr lang="ru-RU" altLang="ru-RU" smtClean="0">
                <a:latin typeface="Constantia" panose="02030602050306030303" pitchFamily="18" charset="0"/>
              </a:rPr>
              <a:pPr/>
              <a:t>2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FBA30954-5FD3-403F-8D81-802DADE41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65141E3-195E-4518-BD58-C63765B0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ГИА-9 (утвержден Приказом Минпросвещения России и Рособрнадзором 07.11.2018 № 189/1513), Постановление Главного государственного санитарного врача РФ от 30.06.2020 № 16 (с изменениями от 02.12.2020 № 39 - 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до 01.01.2022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!  Позже приказ  СУ о контроле за проведением и проверкой ИС-9 в ОО . </a:t>
            </a:r>
          </a:p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8443412D-4FD8-4DF2-BECA-46EB2B32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31" indent="-296666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663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28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993" indent="-237333" defTabSz="9559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65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32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9988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653" indent="-237333" defTabSz="9559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ABDD13-337C-41E0-84B3-7DCB7804E4FB}" type="slidenum">
              <a:rPr lang="ru-RU" altLang="ru-RU" smtClean="0">
                <a:latin typeface="Constantia" panose="02030602050306030303" pitchFamily="18" charset="0"/>
              </a:rPr>
              <a:pPr/>
              <a:t>3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7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C4823-2E21-4A0C-8EB7-793C10241C0D}" type="slidenum">
              <a:rPr lang="ru-RU" smtClean="0">
                <a:cs typeface="Arial" charset="0"/>
              </a:rPr>
              <a:pPr/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5C4823-2E21-4A0C-8EB7-793C10241C0D}" type="slidenum">
              <a:rPr lang="ru-RU" smtClean="0">
                <a:cs typeface="Arial" charset="0"/>
              </a:rPr>
              <a:pPr/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31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5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4FB8-F15D-8F40-9555-D5A989690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C2098C-67BF-E649-8C01-C0513BF5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50CEF-470E-3346-AA58-12C1CA7B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53E1F-19CD-F143-9591-D6BCF610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99012-FB0D-9E4D-BD07-5F801E69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93BA-2604-894B-BC01-313A41C7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EF78B-3F7A-9F41-BA3D-5DEB2E5E8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D55F6-7631-1B48-87DC-EC67C4B6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9B7FB-2902-4748-B351-96546F3D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F70A4-2469-B84A-966A-61941269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5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B3552-AA55-1A48-A41E-2762E4481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F49F5-978F-B142-94AB-EB7A139F1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45FC-AB95-1D4D-8A7E-82533D74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FC988-6BA3-974B-B2C7-F99F5726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B0A3-D58B-A54F-BC11-95CA689D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8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4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3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6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2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9FA34-3A9D-F644-9752-1BC0F476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E115F-0DA7-DF44-A1FD-1A570192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D48B2-AEF5-BC4C-BA35-81D4029C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2337F-A09E-5942-8BC6-1E4AE10F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36D30-51BB-454F-B7BA-9A112AC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3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37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1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70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6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14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44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40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9F973-92CF-004D-A925-481E779A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2C291-8972-A640-885C-A42F18FF0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EFF69-E37C-354B-A6A0-B7BCDD63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80592-3FB8-8242-9479-F11F4149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66704-6001-9342-BC6F-EAB3B8B3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2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32F91-CB6E-CD4D-8FAB-647E2FBC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11E5B-3EE8-8142-8AA4-898B1FFF4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DD58D-44CF-6B42-B026-6DDE962B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7A275-ADA4-4643-96E9-45CF0F9F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A7836-C6C6-884D-AAA6-2CF5EEB9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1CF2B-9719-314A-8FF4-B119C765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6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4A2D1-ABA7-7744-943D-EC31699F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7E95F-1382-C042-9782-DF1480DFB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CF305A-26F7-3941-9722-52F03DAA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7227D6-9A0C-9745-B5B0-13360F6E8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4DD64A-FB80-ED42-BA81-E5A328AA7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94D485-C594-EA4A-A009-B8BDABD8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725E8E-520D-474B-892D-06D14C3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779A3-63B7-5645-B7E1-F1A2D8CE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3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40C8B-EFC6-EE4D-8541-38D39E088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43A459-E694-8344-954D-49AA5C54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4FAEE2-8CA5-BD48-8CBA-75A8E20F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51A790-56F2-3A4D-9F08-550208D6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DE6089-2F74-B544-8FB8-A81ACD03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F98E4C-8423-0844-AF9C-CD1C0CCD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511EDB-96A4-E04E-9C9E-49B595F2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0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BC67-1B4E-774B-A69B-B711DB46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5D729-92EE-574D-9F6F-004E5070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86B35C-6B11-8746-86E9-41F3E9CDC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45690-CBFB-694B-B263-E4708026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D4F58-DFED-3A47-B606-1517E8A3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75484-99AC-A44F-BE7D-FCB581EF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0E88A-CDA9-EF46-8787-4020B278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BCDA94-8C75-EC49-8DE6-18F04AD3D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F00B1-CAE5-3441-9A31-9ABBBDCB0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514CF-A3C6-C94D-BC5B-2C9F2D1A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EBC0B-D226-3840-A0A6-AE73934B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8415-E069-8644-BA86-B3FC2C63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3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12486-21C5-1142-AE59-453C91F1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7A157-7F75-4C40-B4B7-43930AFF6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75333-106C-5846-8D05-97E15A6AC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FB09-AE40-EF43-A1A9-88145641A9D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DF345-4A1A-7148-9D2D-9F826317C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ABBCA-B002-C940-98BC-D77C23349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0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 defTabSz="914354"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r>
              <a:rPr lang="en-US">
                <a:solidFill>
                  <a:srgbClr val="CBCBCA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914354"/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 defTabSz="914354"/>
              <a:t>‹#›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4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jpg"/><Relationship Id="rId10" Type="http://schemas.openxmlformats.org/officeDocument/2006/relationships/image" Target="../media/image4.pn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jp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611DAF2E-8927-43BD-85A5-0D9DB38F2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14" y="1001713"/>
            <a:ext cx="794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DEE87663-B21C-458A-90E2-7FDE3480D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1" y="1074738"/>
            <a:ext cx="196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onstantia" panose="02030602050306030303" pitchFamily="18" charset="0"/>
            </a:endParaRPr>
          </a:p>
        </p:txBody>
      </p:sp>
      <p:sp>
        <p:nvSpPr>
          <p:cNvPr id="6148" name="Text Box 8">
            <a:extLst>
              <a:ext uri="{FF2B5EF4-FFF2-40B4-BE49-F238E27FC236}">
                <a16:creationId xmlns:a16="http://schemas.microsoft.com/office/drawing/2014/main" id="{ECEB837B-8E65-46DA-8507-440B402B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29" y="249429"/>
            <a:ext cx="1174137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400" b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 sz="44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Подготовка к государственной итоговой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аттестации по образовательным программам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основного общего и среднего общего образования </a:t>
            </a:r>
          </a:p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2022 году</a:t>
            </a:r>
          </a:p>
          <a:p>
            <a:pPr algn="r" eaLnBrk="1" hangingPunct="1"/>
            <a:endParaRPr lang="ru-RU" altLang="ru-RU" sz="32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 eaLnBrk="1" hangingPunct="1"/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 eaLnBrk="1" hangingPunct="1"/>
            <a:endParaRPr lang="ru-RU" altLang="ru-RU" sz="20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Халаева</a:t>
            </a:r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В.И., </a:t>
            </a:r>
          </a:p>
          <a:p>
            <a:pPr algn="r" eaLnBrk="1" hangingPunct="1"/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руководитель</a:t>
            </a:r>
          </a:p>
          <a:p>
            <a:pPr algn="r" eaLnBrk="1" hangingPunct="1"/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Самарского управления</a:t>
            </a:r>
          </a:p>
          <a:p>
            <a:pPr algn="r" eaLnBrk="1" hangingPunct="1"/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министерства образования</a:t>
            </a:r>
          </a:p>
          <a:p>
            <a:pPr algn="r" eaLnBrk="1" hangingPunct="1"/>
            <a:r>
              <a:rPr lang="ru-RU" altLang="ru-RU" sz="2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и науки Самарской области</a:t>
            </a:r>
          </a:p>
          <a:p>
            <a:pPr algn="r"/>
            <a:r>
              <a:rPr lang="ru-RU" altLang="ru-RU" sz="1400" b="1" i="1" dirty="0">
                <a:latin typeface="Times New Roman" panose="02020603050405020304" pitchFamily="18" charset="0"/>
              </a:rPr>
              <a:t>Окружное родительское собрание -</a:t>
            </a:r>
            <a:r>
              <a:rPr lang="ru-RU" altLang="ru-RU" sz="2000" b="1" i="1" dirty="0">
                <a:latin typeface="Times New Roman" panose="02020603050405020304" pitchFamily="18" charset="0"/>
              </a:rPr>
              <a:t> 16.02.2022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7BF79-EBB8-404A-A45D-59CC95F0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8" y="4204446"/>
            <a:ext cx="7483138" cy="2475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5EF9A-2DCE-4643-BB07-6CC78F0E6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666" y="23470"/>
            <a:ext cx="7790328" cy="1023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B54DA-A789-4014-9A75-9A71B826D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98" y="63785"/>
            <a:ext cx="3977937" cy="9429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939" y="68013"/>
            <a:ext cx="9832450" cy="8830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и разрешенные материалы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46CEF-AFCF-426C-8871-7324B1BD2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" t="16476" r="4644" b="12287"/>
          <a:stretch/>
        </p:blipFill>
        <p:spPr>
          <a:xfrm>
            <a:off x="5757575" y="951067"/>
            <a:ext cx="5313837" cy="43331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70954B-38B1-4D2F-A2D0-CE22AB6AA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57575" y="5318646"/>
            <a:ext cx="855217" cy="641413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9577BF98-9F7C-49E9-BD22-7C83DBF03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1713" y="5284258"/>
            <a:ext cx="3676640" cy="67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 и ИКТ: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компьютерная техника без выхода в интернет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7C2CE7-5A11-46FB-9234-9B5AF0A77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453" y="6052484"/>
            <a:ext cx="806339" cy="646331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036B4AF-2B84-4019-ABB5-D458E176853F}"/>
              </a:ext>
            </a:extLst>
          </p:cNvPr>
          <p:cNvSpPr txBox="1">
            <a:spLocks/>
          </p:cNvSpPr>
          <p:nvPr/>
        </p:nvSpPr>
        <p:spPr>
          <a:xfrm>
            <a:off x="6973430" y="5960059"/>
            <a:ext cx="3622852" cy="620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орфографический словарь</a:t>
            </a:r>
          </a:p>
        </p:txBody>
      </p:sp>
      <p:graphicFrame>
        <p:nvGraphicFramePr>
          <p:cNvPr id="16" name="Таблица 5">
            <a:extLst>
              <a:ext uri="{FF2B5EF4-FFF2-40B4-BE49-F238E27FC236}">
                <a16:creationId xmlns:a16="http://schemas.microsoft.com/office/drawing/2014/main" id="{92DE9223-6620-4F9C-859F-078B438832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880332"/>
              </p:ext>
            </p:extLst>
          </p:nvPr>
        </p:nvGraphicFramePr>
        <p:xfrm>
          <a:off x="123371" y="1713254"/>
          <a:ext cx="5394161" cy="50738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9807">
                  <a:extLst>
                    <a:ext uri="{9D8B030D-6E8A-4147-A177-3AD203B41FA5}">
                      <a16:colId xmlns:a16="http://schemas.microsoft.com/office/drawing/2014/main" val="852234889"/>
                    </a:ext>
                  </a:extLst>
                </a:gridCol>
                <a:gridCol w="3444354">
                  <a:extLst>
                    <a:ext uri="{9D8B030D-6E8A-4147-A177-3AD203B41FA5}">
                      <a16:colId xmlns:a16="http://schemas.microsoft.com/office/drawing/2014/main" val="1906299218"/>
                    </a:ext>
                  </a:extLst>
                </a:gridCol>
              </a:tblGrid>
              <a:tr h="49331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экзаменов ЕГЭ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438267"/>
                  </a:ext>
                </a:extLst>
              </a:tr>
              <a:tr h="5874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(профильный уровень), физика, литература, ИКТ, 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12859"/>
                  </a:ext>
                </a:extLst>
              </a:tr>
              <a:tr h="5874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химия, обществознание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087038"/>
                  </a:ext>
                </a:extLst>
              </a:tr>
              <a:tr h="92391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10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английский, французский, немецкий, испанский языки (кроме раздела «Говорение»)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5604"/>
                  </a:ext>
                </a:extLst>
              </a:tr>
              <a:tr h="83486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(базовый уровень), история, география, китайский язык (кроме раздела «Говорение»)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058664"/>
                  </a:ext>
                </a:extLst>
              </a:tr>
              <a:tr h="78350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английский, французский, немецкий, испанский языки (раздел «Говорение»)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831171"/>
                  </a:ext>
                </a:extLst>
              </a:tr>
              <a:tr h="79898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китайский язык (раздел «Говорение»)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46614"/>
                  </a:ext>
                </a:extLst>
              </a:tr>
            </a:tbl>
          </a:graphicData>
        </a:graphic>
      </p:graphicFrame>
      <p:pic>
        <p:nvPicPr>
          <p:cNvPr id="17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7BF26D4E-A591-4A4D-951E-541EFC6B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2260938" cy="825282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963EBC-E0FB-4110-9F9D-753F579EBA5B}"/>
              </a:ext>
            </a:extLst>
          </p:cNvPr>
          <p:cNvSpPr txBox="1"/>
          <p:nvPr/>
        </p:nvSpPr>
        <p:spPr>
          <a:xfrm>
            <a:off x="2366683" y="951067"/>
            <a:ext cx="31017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местному времени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F669DC1-D41F-4F70-921A-CADA1058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181533"/>
            <a:ext cx="9405376" cy="68804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ГИА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в 2022 году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B7CA9CE7-EAF7-450E-A91B-0D0F8D76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04" y="1202389"/>
            <a:ext cx="11772061" cy="53714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проведения экзаменов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образовательных организаций           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Самара (далее – ОО) и утверждены министерством образования и науки Самарской области.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экзаменационная комиссия (ГЭК) Самарской области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организует и координирует работу по подготовке и проведению ГИА, обеспечивает соблюдение Порядка ГИА, рассматривает, принимает решение об утверждении, изменении или отмене результатов ГИА.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выдачи результатов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(после утверждения ГЭК результаты в течении одного рабочего дня передаются в ОО для ознакомления участников ГИА).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Пункты  подачи апелляций о несогласии с выставленными баллами расположены на базе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(можно подать апелляцию в течении 2-х рабочих дней, следующих за официальным днем объявления результатов ГИА).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Конфликтная комиссия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(рассматривает апелляции обучающихся о нарушении Порядка ГИА и (или) о несогласии с выставленными баллами).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712E4-D1E6-407D-86FA-E8CD25E9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447" y="4659010"/>
            <a:ext cx="3200400" cy="20737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D68D14-3236-4E50-980A-C96D1F4B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85" y="4940912"/>
            <a:ext cx="2737933" cy="1842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60AF4A-BF15-4A6B-A086-42CB6B4CA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60" y="0"/>
            <a:ext cx="1785317" cy="12471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007B3F-435F-48C0-9CD8-CADF801C6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0"/>
            <a:ext cx="2501153" cy="11769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932F0A-4F28-42EE-8A55-7D96A598A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50" y="4659010"/>
            <a:ext cx="2737934" cy="2127277"/>
          </a:xfrm>
          <a:prstGeom prst="rect">
            <a:avLst/>
          </a:prstGeom>
          <a:solidFill>
            <a:srgbClr val="47599B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1009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ГИА-9</a:t>
            </a:r>
          </a:p>
        </p:txBody>
      </p:sp>
      <p:pic>
        <p:nvPicPr>
          <p:cNvPr id="7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146F0A17-44D8-46F4-BB50-9BDB1E01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070847" cy="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649A6AE5-0096-41F2-B563-58F8D6606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36181" y="1825625"/>
            <a:ext cx="5590640" cy="4968325"/>
          </a:xfr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2668B8-B6E2-43BD-8A62-C6B0D5495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129" y="0"/>
            <a:ext cx="2519084" cy="1825625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FD5519C6-BE17-4F71-A8DA-AA334831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«ГИА-9»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3AB41-C6F7-485C-A1A4-CC133A30777F}"/>
              </a:ext>
            </a:extLst>
          </p:cNvPr>
          <p:cNvSpPr txBox="1"/>
          <p:nvPr/>
        </p:nvSpPr>
        <p:spPr>
          <a:xfrm>
            <a:off x="123079" y="2490486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 ОГЭ»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«Открытый банк заданий ОГЭ»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«Навигатор самостоятельной подготовки к ОГЭ»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раздел «Аттестация. 9 классы»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20BEB-64BD-4A48-8BB1-4A55F11A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649" y="2722553"/>
            <a:ext cx="1788085" cy="1788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F805CC-4D13-49B2-AC2E-7C03F8923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650" y="4936020"/>
            <a:ext cx="1788085" cy="1788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9DC3B-2019-4C12-A5F2-189216EA2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A38D-2C69-4E2F-977D-DC7567D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186A3D-22DA-4A43-A6FE-C81BC34DA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2157" y="5720515"/>
            <a:ext cx="2030482" cy="518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FA1FD-2BA1-4E9A-BF64-9F9A9D0EF5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768" y="1053074"/>
            <a:ext cx="1642483" cy="16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9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86190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ГИА-11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2668B8-B6E2-43BD-8A62-C6B0D549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129" y="0"/>
            <a:ext cx="2519084" cy="1825625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FD5519C6-BE17-4F71-A8DA-AA334831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«ГИА-11»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3AB41-C6F7-485C-A1A4-CC133A30777F}"/>
              </a:ext>
            </a:extLst>
          </p:cNvPr>
          <p:cNvSpPr txBox="1"/>
          <p:nvPr/>
        </p:nvSpPr>
        <p:spPr>
          <a:xfrm>
            <a:off x="231628" y="2387091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 ЕГЭ»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«Открытый банк заданий ЕГЭ»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«Навигатор самостоятельной подготовки к ЕГЭ»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раздел «Аттестация. 11 классы»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9DC3B-2019-4C12-A5F2-189216EA2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A38D-2C69-4E2F-977D-DC7567D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186A3D-22DA-4A43-A6FE-C81BC34DA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157" y="5720515"/>
            <a:ext cx="2030482" cy="518240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ECBD1F27-C20D-4AC5-A7FA-EBD4AE34D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732051" y="1914978"/>
            <a:ext cx="5325478" cy="4942661"/>
          </a:xfrm>
        </p:spPr>
      </p:pic>
      <p:pic>
        <p:nvPicPr>
          <p:cNvPr id="21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B5C25BEE-2543-4A03-A458-C42ABC77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2260938" cy="825282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66E311-925C-4AB3-8EEB-AED9A3748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9794" y="990784"/>
            <a:ext cx="1951901" cy="19519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B06AAB7-7C9B-4244-8A21-921A9DC10B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9939" y="4906099"/>
            <a:ext cx="1951901" cy="19519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4DFE2F8-B7AB-4788-8255-42DFA9A5E5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3256" y="2889368"/>
            <a:ext cx="1951901" cy="19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5410-23B0-4994-A846-54DA44D7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14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60649"/>
            <a:ext cx="2304255" cy="59097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98148"/>
            <a:ext cx="11576585" cy="678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5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CBCBCA">
                  <a:lumMod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5410-23B0-4994-A846-54DA44D7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15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60649"/>
            <a:ext cx="2304255" cy="59097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" y="127000"/>
            <a:ext cx="11099988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60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16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60649"/>
            <a:ext cx="2304255" cy="59097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66688"/>
            <a:ext cx="11119524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0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17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60649"/>
            <a:ext cx="2304255" cy="59097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" y="198438"/>
            <a:ext cx="11162454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7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3982" y="365125"/>
            <a:ext cx="8589818" cy="68761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График тренировочных мероприятий ЕГЭ-2022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925647"/>
              </p:ext>
            </p:extLst>
          </p:nvPr>
        </p:nvGraphicFramePr>
        <p:xfrm>
          <a:off x="551384" y="1556792"/>
          <a:ext cx="11377263" cy="4624793"/>
        </p:xfrm>
        <a:graphic>
          <a:graphicData uri="http://schemas.openxmlformats.org/drawingml/2006/table">
            <a:tbl>
              <a:tblPr firstRow="1" firstCol="1" bandRow="1"/>
              <a:tblGrid>
                <a:gridCol w="49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4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5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Дата проведения / Статус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Учебный предмет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Количество ППЭ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Дата прохождения КТГ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7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Апробация технологии проведения ЕГЭ по информатике и ИКТ в компьютерной форме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10.03.2022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Статус: всероссийская </a:t>
                      </a:r>
                      <a:b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(с участниками)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 (письменная часть), английский язык (устная часть), информатика и ИКТ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компьютерной форме (КЕГЭ)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ППЭ досрочного периода </a:t>
                      </a:r>
                      <a:b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(ППЭ 17)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04.03.2022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09.03.2022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(ср)- дополнительная проверка готовности станций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3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Тестирование системы видеонаблюдения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10.03.2022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(чт)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ППЭ досрочного периода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(ППЭ 17),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аудитории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6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Апробация технологии передачи ЭМ на дисковых носителях и сканирования в штабе ППЭ</a:t>
                      </a:r>
                    </a:p>
                  </a:txBody>
                  <a:tcPr marL="62639" marR="62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30.03.2022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(ср)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</a:br>
                      <a:b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Статус: региональная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 (все, кроме ППЭ 17) ППЭ,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аудитории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28.03.2022 </a:t>
                      </a:r>
                      <a:b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639" marR="62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5410-23B0-4994-A846-54DA44D7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</a:rPr>
              <a:t>МАРТ 2022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18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D99949-6252-404B-98AD-E05820228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9" y="63786"/>
            <a:ext cx="2628523" cy="6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3982" y="365125"/>
            <a:ext cx="8589818" cy="75961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График тренировочных мероприятий ЕГЭ-2022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5410-23B0-4994-A846-54DA44D7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</a:rPr>
              <a:t>Апрель 2022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19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4671"/>
              </p:ext>
            </p:extLst>
          </p:nvPr>
        </p:nvGraphicFramePr>
        <p:xfrm>
          <a:off x="623392" y="1196752"/>
          <a:ext cx="11017225" cy="4947776"/>
        </p:xfrm>
        <a:graphic>
          <a:graphicData uri="http://schemas.openxmlformats.org/drawingml/2006/table">
            <a:tbl>
              <a:tblPr firstRow="1" firstCol="1" bandRow="1"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3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0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Дата проведения / Статус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Учебный предмет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Количество ППЭ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Дата прохождения КТГ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1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Апробация технологии передачи ЭМ на дисковых носителях и сканирования в штабе ППЭ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08.04.2022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Статус: региональная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 (устная часть)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ППЭ, все аудитории, в которых предполагается сдача ИНО (устная часть), все аудитории для ИНО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06.04.2022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(ср)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01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Апробация технологии проведения ЕГЭ по информатике и ИКТ в компьютерной форме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12.04.2022</a:t>
                      </a:r>
                      <a:b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(вт)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Статус: региональная </a:t>
                      </a:r>
                      <a:b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(с участниками)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КЕГЭ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ППЭ, все аудитории, в которых предполагается сдача КЕГЭ в основной период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08.04.2022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11.04.2022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)- дополнительная проверка готовности станций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01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Апробация технологии проведения ЕГЭ по информатике и ИКТ в компьютерной форме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27.04.2022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(ср)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Статус: всероссийская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(с участниками)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КЕГЭ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ППЭ, все аудитории, в которых предполагается сдача КЕГЭ в основной период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25.04.2022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01" marR="601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0F21D8-FBA8-4E5C-B967-09FDDC84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9" y="36892"/>
            <a:ext cx="2628523" cy="6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8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F1BACCD-E7A6-450D-8102-5F97A56C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1" y="29265"/>
            <a:ext cx="8312989" cy="87651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Нормативные документы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EEDDF50F-B5F1-4B08-B048-40F8F85F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156447"/>
            <a:ext cx="11749961" cy="543785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ГИА-9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(утвержден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07.11.2018 № 189/1513).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заполнения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учета и выдачи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аттестатов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…(утвержден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05.10.2020 № 546). 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Утвержденные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демоверсии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по ОГЭ, ГВЭ, ИС-9 2022.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ОГЭ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2022 году (утверждены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17.11.2021 № 836/1481).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ГВЭ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2022 году (утверждены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17.11.2021 № 835/1480).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i="1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2EEBE5B7-6EE2-440D-A759-8808FF89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" y="29264"/>
            <a:ext cx="2232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68754-1B04-4F7F-939F-09F41B06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801" y="0"/>
            <a:ext cx="1494231" cy="124038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3982" y="365125"/>
            <a:ext cx="8589818" cy="83162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График тренировочных мероприятий ЕГЭ-2022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5410-23B0-4994-A846-54DA44D7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>
                <a:solidFill>
                  <a:prstClr val="black"/>
                </a:solidFill>
              </a:rPr>
              <a:t>МАЙ 2022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C4340A0-6E22-46EB-9719-A7A2FA56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>
                <a:solidFill>
                  <a:srgbClr val="CBCBCA">
                    <a:lumMod val="75000"/>
                  </a:srgbClr>
                </a:solidFill>
              </a:rPr>
              <a:pPr/>
              <a:t>20</a:t>
            </a:fld>
            <a:endParaRPr lang="en-US">
              <a:solidFill>
                <a:srgbClr val="CBCBCA">
                  <a:lumMod val="75000"/>
                </a:srgb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100525"/>
              </p:ext>
            </p:extLst>
          </p:nvPr>
        </p:nvGraphicFramePr>
        <p:xfrm>
          <a:off x="551384" y="1340768"/>
          <a:ext cx="11233248" cy="4764002"/>
        </p:xfrm>
        <a:graphic>
          <a:graphicData uri="http://schemas.openxmlformats.org/drawingml/2006/table">
            <a:tbl>
              <a:tblPr firstRow="1" firstCol="1" bandRow="1"/>
              <a:tblGrid>
                <a:gridCol w="4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1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9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9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Дата проведения / Статус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Учебный предмет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Количество ППЭ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Дата прохождения КТГ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05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1. 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Апробация технологии передачи ЭМ на дисковых носителях и сканирования в штабе ППЭ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05.05.2022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Статус: региональная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Информатика и ИКТ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компьютерной форме (КЕГЭ), География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(все) ППЭ,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аудитории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29.04.2022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04.05.2022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(ср)- дополнительная проверка готовности станций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0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Апробация технологии передачи ЭМ на дисковых носителях и сканирования в штабе ППЭ</a:t>
                      </a: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17.05.2022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Статус: всероссийская </a:t>
                      </a:r>
                      <a:b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(с участниками)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 (устная часть)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(все) ППЭ,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 аудитории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13.05.2022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16.05.2022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)- дополнительная проверка готовности станций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72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Тестирование системы видеонаблюдения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17.05.2021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(все) ППЭ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09169-3076-435B-AB72-113D1CB2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9" y="36892"/>
            <a:ext cx="2628523" cy="62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1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F1BACCD-E7A6-450D-8102-5F97A56C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1" y="29265"/>
            <a:ext cx="8312989" cy="87651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Нормативные документы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EEDDF50F-B5F1-4B08-B048-40F8F85F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4" y="1156447"/>
            <a:ext cx="11749961" cy="543785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ГИА-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11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(утвержден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07.11.2018 № 190/1512).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заполнения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учета и выдачи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аттестатов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…(утвержден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05.10.2020 № 546). 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Утвержденные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демоверсии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по ЕГЭ, ГВЭ, ИС(И) 2022.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ЕГЭ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2022 году (утверждены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17.11.2021 № 834/1479).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Расписание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продолжительность проведения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ГВЭ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требования к использованию средств обучения и воспитания при его проведении в 2022 году (утверждены Приказом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России и Рособрнадзора от 17.11.2021 № 835/1480).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alt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68754-1B04-4F7F-939F-09F41B064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801" y="0"/>
            <a:ext cx="1494231" cy="1240388"/>
          </a:xfrm>
          <a:prstGeom prst="rect">
            <a:avLst/>
          </a:prstGeom>
        </p:spPr>
      </p:pic>
      <p:pic>
        <p:nvPicPr>
          <p:cNvPr id="7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0B79054A-FE9D-4637-8054-D5B4A9FA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513"/>
            <a:ext cx="2342345" cy="854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56406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60F5FFA-5DF9-4297-8958-3CFC60115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44824"/>
            <a:ext cx="5351275" cy="6813176"/>
          </a:xfr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6C2D69D9-CB51-4DC6-8BAC-DEED132282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580024"/>
              </p:ext>
            </p:extLst>
          </p:nvPr>
        </p:nvGraphicFramePr>
        <p:xfrm>
          <a:off x="5409875" y="3139946"/>
          <a:ext cx="6688324" cy="362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A648A7-C08B-4FBE-9284-EE21EED1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812" y="241208"/>
            <a:ext cx="5522450" cy="69840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ГИА-9 в 2022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FB96F8-3A3C-491F-9AC9-F9919E5413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735" b="30386"/>
          <a:stretch/>
        </p:blipFill>
        <p:spPr>
          <a:xfrm>
            <a:off x="5483818" y="762000"/>
            <a:ext cx="6322702" cy="2250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403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9A648A7-C08B-4FBE-9284-EE21EED1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812" y="84622"/>
            <a:ext cx="5522450" cy="85499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ГИА-11 в 2022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6595A3C8-4C5A-47DC-B761-96FE501827B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82649" y="2859741"/>
          <a:ext cx="6096000" cy="381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A0D44D55-CCF8-4190-8C43-BE3788DC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342345" cy="854997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32889D-8FBF-4B5C-8BA2-10515D851A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7070" r="33340"/>
          <a:stretch/>
        </p:blipFill>
        <p:spPr>
          <a:xfrm>
            <a:off x="6235050" y="502025"/>
            <a:ext cx="5280212" cy="2283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Объект 5">
            <a:extLst>
              <a:ext uri="{FF2B5EF4-FFF2-40B4-BE49-F238E27FC236}">
                <a16:creationId xmlns:a16="http://schemas.microsoft.com/office/drawing/2014/main" id="{599AD19D-2B8E-4834-85B1-912C4BF52D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/>
          <a:stretch>
            <a:fillRect/>
          </a:stretch>
        </p:blipFill>
        <p:spPr>
          <a:xfrm>
            <a:off x="84426" y="854996"/>
            <a:ext cx="6150624" cy="572509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337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41293" y="111825"/>
            <a:ext cx="6557417" cy="128218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ГИА-9 и ИС-9 в 2022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5233604"/>
              </p:ext>
            </p:extLst>
          </p:nvPr>
        </p:nvGraphicFramePr>
        <p:xfrm>
          <a:off x="39984" y="842497"/>
          <a:ext cx="6997311" cy="573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C:\Documents and Settings\user\Рабочий стол\csm_2017_2702_1606_gia9_277d08d8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792941" cy="5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C064671-ED2B-49A5-867F-1F112CBB5B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189695" y="2411853"/>
            <a:ext cx="5002306" cy="4334321"/>
          </a:xfrm>
          <a:ln>
            <a:solidFill>
              <a:schemeClr val="accent1"/>
            </a:solidFill>
          </a:ln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AB31E5F7-AFA8-4CE0-85FA-68B2B31557F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1496"/>
          <a:stretch/>
        </p:blipFill>
        <p:spPr>
          <a:xfrm>
            <a:off x="7189694" y="0"/>
            <a:ext cx="4962322" cy="23388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61365" y="111824"/>
            <a:ext cx="7252447" cy="1609399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ГИА-11 и ИС(И) в 2022 году</a:t>
            </a:r>
            <a:b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6323461"/>
              </p:ext>
            </p:extLst>
          </p:nvPr>
        </p:nvGraphicFramePr>
        <p:xfrm>
          <a:off x="224118" y="934452"/>
          <a:ext cx="6626302" cy="555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Documents and Settings\user\Рабочий стол\gia_2021_11.png">
            <a:extLst>
              <a:ext uri="{FF2B5EF4-FFF2-40B4-BE49-F238E27FC236}">
                <a16:creationId xmlns:a16="http://schemas.microsoft.com/office/drawing/2014/main" id="{63FB664D-22C9-4CE4-88A7-672F73AA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2"/>
            <a:ext cx="1452281" cy="53010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8D65AB-80C9-4089-89DA-443C344CCF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26" t="23539" r="4905" b="24403"/>
          <a:stretch/>
        </p:blipFill>
        <p:spPr>
          <a:xfrm>
            <a:off x="6811779" y="93894"/>
            <a:ext cx="5302938" cy="2219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Содержимое 4">
            <a:extLst>
              <a:ext uri="{FF2B5EF4-FFF2-40B4-BE49-F238E27FC236}">
                <a16:creationId xmlns:a16="http://schemas.microsoft.com/office/drawing/2014/main" id="{232A9FDE-CB0D-47AB-BE68-6F621534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0420" y="2424716"/>
            <a:ext cx="5225655" cy="429428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altLang="ru-RU" u="sng" dirty="0">
                <a:latin typeface="Times New Roman" pitchFamily="18" charset="0"/>
                <a:cs typeface="Times New Roman" pitchFamily="18" charset="0"/>
              </a:rPr>
              <a:t>Заявление на участие в ГИА-11</a:t>
            </a:r>
          </a:p>
          <a:p>
            <a:pPr marL="7938" algn="just"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февраля 2022 года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marL="7938"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Прописывается перечень предметов, форма, сроки экзаменов, а также указываются материально-технические условия проведения экзаменов, учитывающие индивидуальные особенности (в случае необходимости).</a:t>
            </a:r>
            <a:endParaRPr lang="ru-RU" alt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7938" algn="just">
              <a:buNone/>
            </a:pPr>
            <a:r>
              <a:rPr lang="ru-RU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455F56-CF02-4D46-AAFD-CB557F15FC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32" y="5402899"/>
            <a:ext cx="1845345" cy="12904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0DA47B-F23E-43C7-8D59-224F9120C0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79" y="5172442"/>
            <a:ext cx="2375396" cy="152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926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88" y="68013"/>
            <a:ext cx="745426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FA345A-6226-4CCC-93EB-AED12EF8E0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71" y="0"/>
            <a:ext cx="716543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ED35D691-9664-4BE1-BA56-85EA6ACF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657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481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565" y="0"/>
            <a:ext cx="6858048" cy="1142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и разрешенные материалы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A0CA86-5C7F-4B95-8267-C270A3C5E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6"/>
          <a:stretch/>
        </p:blipFill>
        <p:spPr>
          <a:xfrm>
            <a:off x="143387" y="36333"/>
            <a:ext cx="4939601" cy="6785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9464C-0392-4EC9-AED0-6549EAB61134}"/>
              </a:ext>
            </a:extLst>
          </p:cNvPr>
          <p:cNvSpPr txBox="1"/>
          <p:nvPr/>
        </p:nvSpPr>
        <p:spPr>
          <a:xfrm>
            <a:off x="1990116" y="172087"/>
            <a:ext cx="30121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местному времени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3096FD-AAE6-4921-A696-A71DE5FB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635" y="5366457"/>
            <a:ext cx="3827978" cy="1423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5F94FF-0563-4850-AE88-1CCAF5E85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58" b="56590"/>
          <a:stretch/>
        </p:blipFill>
        <p:spPr>
          <a:xfrm>
            <a:off x="5219266" y="1142222"/>
            <a:ext cx="6748616" cy="410528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36020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21524</TotalTime>
  <Words>1580</Words>
  <Application>Microsoft Office PowerPoint</Application>
  <PresentationFormat>Широкоэкранный</PresentationFormat>
  <Paragraphs>278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Futura PT Demi</vt:lpstr>
      <vt:lpstr>Open Sans</vt:lpstr>
      <vt:lpstr>Times New Roman</vt:lpstr>
      <vt:lpstr>Wingdings</vt:lpstr>
      <vt:lpstr>Тема Office</vt:lpstr>
      <vt:lpstr>Custom Design</vt:lpstr>
      <vt:lpstr>1_Custom Design</vt:lpstr>
      <vt:lpstr>Презентация PowerPoint</vt:lpstr>
      <vt:lpstr> Нормативные документы</vt:lpstr>
      <vt:lpstr> Нормативные документы</vt:lpstr>
      <vt:lpstr>  Формы ГИА-9 в 2022 году </vt:lpstr>
      <vt:lpstr>  Формы ГИА-11 в 2022 году </vt:lpstr>
      <vt:lpstr>        Сроки ГИА-9 и ИС-9 в 2022 году </vt:lpstr>
      <vt:lpstr>        Сроки ГИА-11 и ИС(И) в 2022 году </vt:lpstr>
      <vt:lpstr> </vt:lpstr>
      <vt:lpstr>Продолжительность экзаменов и разрешенные материалы  </vt:lpstr>
      <vt:lpstr>Продолжительность экзаменов и разрешенные материалы   </vt:lpstr>
      <vt:lpstr>Организация проведения ГИА  на территории г.о. Самара в 2022 году</vt:lpstr>
      <vt:lpstr>Полезные ссылки   для подготовки к ГИА-9</vt:lpstr>
      <vt:lpstr>Полезные ссылки   для подготовки к ГИА-11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тренировочных мероприятий ЕГЭ-2022</vt:lpstr>
      <vt:lpstr>График тренировочных мероприятий ЕГЭ-2022</vt:lpstr>
      <vt:lpstr>График тренировочных мероприятий ЕГЭ-2022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 Артём Валерьевич</dc:creator>
  <cp:lastModifiedBy>Admin</cp:lastModifiedBy>
  <cp:revision>526</cp:revision>
  <cp:lastPrinted>2022-02-17T05:44:17Z</cp:lastPrinted>
  <dcterms:created xsi:type="dcterms:W3CDTF">2020-05-25T14:38:27Z</dcterms:created>
  <dcterms:modified xsi:type="dcterms:W3CDTF">2022-02-17T05:56:13Z</dcterms:modified>
</cp:coreProperties>
</file>