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4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4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5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0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4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7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1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6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9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&amp;Rcy;&amp;acy;&amp;dcy;&amp;ucy;&amp;gcy;&amp;acy; &amp;Ncy;&amp;acy;&amp;dcy; &amp;Ocy;&amp;kcy;&amp;iecy;&amp;acy;&amp;ncy;&amp;ocy;&amp;mcy; &amp;Scy;&amp;ocy;&amp;vcy;&amp;rcy;&amp;iecy;&amp;mcy;&amp;iecy;&amp;ncy;&amp;ncy;&amp;ycy;&amp;jcy; &amp;Vcy;&amp;iecy;&amp;kcy;&amp;tcy;&amp;ocy;&amp;rcy;&amp;ncy;&amp;ycy;&amp;iecy; &amp;Icy;&amp;lcy;&amp;lcy;&amp;yucy;&amp;scy;&amp;tcy;&amp;rcy;&amp;acy;&amp;tscy;&amp;icy;&amp;icy; &amp;kcy;&amp;lcy;&amp;icy;&amp;pcy;&amp;acy;&amp;rcy;&amp;tcy;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6091" y="185596"/>
            <a:ext cx="4968552" cy="22775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Летний лагерь </a:t>
            </a:r>
          </a:p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 дневным пребыванием детей</a:t>
            </a:r>
          </a:p>
          <a:p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Дружные ребята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 МБОУ Школа № 86 г.о Самара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5001" r="19288"/>
          <a:stretch/>
        </p:blipFill>
        <p:spPr>
          <a:xfrm>
            <a:off x="4425869" y="1459126"/>
            <a:ext cx="7690040" cy="4976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30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92" y="188640"/>
            <a:ext cx="11450972" cy="6480720"/>
          </a:xfr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Ваш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идет в лагерь «Дружные ребята»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дневным пребыванием детей и подростков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базе  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 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«Школы 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86» г.о. Самара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Лагерь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работает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1 июня (понедельник)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июня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2026г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рабочих дней)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Стоимость питания : бесплатно</a:t>
            </a:r>
          </a:p>
          <a:p>
            <a:pPr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Режим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лагеря с 8.00 до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17.00</a:t>
            </a:r>
          </a:p>
          <a:p>
            <a:pPr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завтрак в 9.00, обед – в 13.00, полдник в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15.30).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суббота, воскресенье– выходной.</a:t>
            </a:r>
            <a:endParaRPr lang="ru-RU" sz="2200" u="sng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июня-праздничный день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июня – выходной</a:t>
            </a:r>
            <a:endParaRPr lang="ru-RU" sz="2200" b="1" u="sng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endParaRPr lang="ru-RU" sz="2200" b="1" u="sng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22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дни ЭКЗАМЕНОВ (2,9,16): </a:t>
            </a:r>
          </a:p>
          <a:p>
            <a:pPr indent="0" algn="ctr">
              <a:buNone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(завтрак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8.30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обед – в 13.00, полдник в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15.30).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949" y="116632"/>
            <a:ext cx="11375471" cy="6624736"/>
          </a:xfrm>
          <a:solidFill>
            <a:srgbClr val="FFFF00"/>
          </a:solidFill>
        </p:spPr>
        <p:txBody>
          <a:bodyPr>
            <a:normAutofit fontScale="25000" lnSpcReduction="20000"/>
          </a:bodyPr>
          <a:lstStyle/>
          <a:p>
            <a:pPr indent="0" algn="ctr">
              <a:buNone/>
            </a:pPr>
            <a:endParaRPr lang="ru-RU" b="1" i="1" dirty="0">
              <a:latin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7200" b="1" u="sng" dirty="0">
                <a:latin typeface="Times New Roman" panose="02020603050405020304" pitchFamily="18" charset="0"/>
              </a:rPr>
              <a:t>ПРАВИЛА</a:t>
            </a:r>
            <a:endParaRPr lang="ru-RU" sz="7200" u="sng" dirty="0"/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</a:t>
            </a: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лагерь обязан  приходить без </a:t>
            </a: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опозданий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8.00.</a:t>
            </a: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10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должен быть одет опрятно и по погоде</a:t>
            </a:r>
            <a:r>
              <a:rPr lang="ru-RU" sz="10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10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посещения лагеря необходимо иметь головной убор, сменную обувь, </a:t>
            </a:r>
            <a:r>
              <a:rPr lang="ru-RU" sz="10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бутылочку с водой. </a:t>
            </a:r>
            <a:endParaRPr lang="ru-RU" sz="10400" b="1" dirty="0"/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-180340" algn="l"/>
                <a:tab pos="90170" algn="l"/>
              </a:tabLst>
            </a:pP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случае опоздания ребенка, без заранее письменного уведомления родителей – необходимо звонком предупреждать воспитателя о задержке, в противном случае – ребенок может быть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снят с питания и не допущен в лагерь. </a:t>
            </a:r>
            <a:endParaRPr lang="ru-RU" sz="10400" b="1" dirty="0"/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ребенок по какой-то причине не может прийти в лагерь, необходимо предупредить воспитателей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письменно- заранее.</a:t>
            </a:r>
            <a:endParaRPr lang="ru-RU" sz="10400" b="1" dirty="0"/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10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отсутствии ребенка в лагере более 2-х дней без уважительной причины, а так же без заранее принесенной записки от родителей (законных представителей), он допускается к посещению лагеря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при наличии медицинского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заключения (справки от врача) </a:t>
            </a:r>
            <a:r>
              <a:rPr lang="ru-RU" sz="10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состоянии здоровья.</a:t>
            </a:r>
            <a:endParaRPr lang="ru-RU" sz="10400" b="1" dirty="0"/>
          </a:p>
          <a:p>
            <a:endParaRPr lang="ru-RU" sz="9200" dirty="0"/>
          </a:p>
        </p:txBody>
      </p:sp>
    </p:spTree>
    <p:extLst>
      <p:ext uri="{BB962C8B-B14F-4D97-AF65-F5344CB8AC3E}">
        <p14:creationId xmlns:p14="http://schemas.microsoft.com/office/powerpoint/2010/main" val="4173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061" y="332656"/>
            <a:ext cx="11450972" cy="626469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73025" indent="0">
              <a:buNone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ценные вещи потерянные в лагере  (одежда, обувь, деньги,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сотовые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телефоны, планшеты, фотоаппараты)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администрация школы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лице начальника лагеря, ответственности не несёт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200" dirty="0">
              <a:solidFill>
                <a:prstClr val="black"/>
              </a:solidFill>
            </a:endParaRPr>
          </a:p>
          <a:p>
            <a:pPr marL="73025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200" dirty="0">
              <a:solidFill>
                <a:prstClr val="black"/>
              </a:solidFill>
            </a:endParaRP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порчу имущества лагеря, ребенком, материальную ответственность несут родители (законные представители).</a:t>
            </a:r>
            <a:endParaRPr lang="ru-RU" sz="2200" dirty="0">
              <a:solidFill>
                <a:prstClr val="black"/>
              </a:solidFill>
            </a:endParaRP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Исключение ребенка из лагеря производится по приказу начальника лагеря, в следующих случаях:</a:t>
            </a:r>
            <a:endParaRPr lang="ru-RU" sz="2200" b="1" dirty="0">
              <a:solidFill>
                <a:prstClr val="black"/>
              </a:solidFill>
            </a:endParaRPr>
          </a:p>
          <a:p>
            <a:pPr marL="18669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-при наличии медицинского заключения о состоянии здоровья ребенка,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препятствующего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дальнейшему пребыванию в лагере;</a:t>
            </a:r>
            <a:endParaRPr lang="ru-RU" sz="2200" dirty="0">
              <a:solidFill>
                <a:prstClr val="black"/>
              </a:solidFill>
            </a:endParaRPr>
          </a:p>
          <a:p>
            <a:pPr marL="18669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систематическом нарушении ребенком, его родителями (законными    представителями) прав и законных интересов других детей и работников лагеря, а так же режима работы лагеря либо Устава школы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86690" indent="0">
              <a:buNone/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</a:rPr>
              <a:t>-при личном письменном заявлении родителей (законных представителей ребёнка)</a:t>
            </a:r>
            <a:endParaRPr 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61" y="404664"/>
            <a:ext cx="11232859" cy="612068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пребывание ребёнка в ЛДП «Дружные ребята»  было комфортным, необходимо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 мая –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08.00 до 19.00, 29 мая с 08.00 -19.00) </a:t>
            </a:r>
          </a:p>
          <a:p>
            <a:pPr marL="0" indent="0" algn="ctr">
              <a:buNone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субботу/воскресенье – школа не работает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его пребывание следующими вещами: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Раскладушка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Подушка, матрас (либо одеяло его заменяющее)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простыни (нижняя – подписана двумя буквами Г.Н.)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полотенца (для ног, для рук)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Покрывало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Умывальные принадлежности (мыло для мытья ног)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обувь для мытья ног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для сна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сотовыми телефонами во время тихого часа – запрещено !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339" y="404664"/>
            <a:ext cx="11249637" cy="6192688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Ваш ребенок будет получать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2х и 3-х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разовое бесплатное свежее питание. Давать ребенку дополнительно еду или деньги на неё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 школы- 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запрещено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Ребенку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воспрещается самовольно отлучаться с территории лагеря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ts val="1000"/>
              <a:buFont typeface="Symbol" panose="05050102010706020507" pitchFamily="18" charset="2"/>
              <a:buChar char=""/>
              <a:tabLst>
                <a:tab pos="90170" algn="l"/>
              </a:tabLst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день смены необходимо предупредить своего воспитателя лагеря 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письменном виде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том: </a:t>
            </a:r>
            <a:endParaRPr lang="ru-RU" sz="3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90170" algn="l"/>
              </a:tabLst>
            </a:pP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как 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ребёнок будет уходить из лагеря (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один, или его будут </a:t>
            </a:r>
            <a:endParaRPr lang="ru-RU" sz="31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90170" algn="l"/>
              </a:tabLst>
            </a:pP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встречать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 будет встречать - телефон 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связи, </a:t>
            </a:r>
            <a:r>
              <a:rPr lang="ru-RU" sz="31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сколько)</a:t>
            </a:r>
            <a:endParaRPr lang="ru-RU" sz="3100" dirty="0">
              <a:solidFill>
                <a:prstClr val="black"/>
              </a:solidFill>
            </a:endParaRPr>
          </a:p>
          <a:p>
            <a:pPr marL="186690" indent="0">
              <a:buNone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690" indent="0">
              <a:buNone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69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Надеемся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что нашими с Вами совместными усилиями, отдых детей будет активным, интересным и безопасным.</a:t>
            </a:r>
            <a:endParaRPr lang="ru-RU" sz="2800" b="1" dirty="0">
              <a:solidFill>
                <a:srgbClr val="FF0000"/>
              </a:solidFill>
            </a:endParaRPr>
          </a:p>
          <a:p>
            <a:pPr marL="186690" indent="0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300" dirty="0">
              <a:solidFill>
                <a:prstClr val="black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уважением, начальник лагеря  </a:t>
            </a:r>
            <a:r>
              <a:rPr lang="ru-RU" sz="23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Носова Рената Анатольевна. </a:t>
            </a:r>
            <a:r>
              <a:rPr lang="ru-RU" sz="23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Контактный телефон: </a:t>
            </a:r>
            <a:r>
              <a:rPr lang="ru-RU" sz="2300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997-31-32</a:t>
            </a: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(секретарь школы, начальник ЛДП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317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4272" y="239089"/>
            <a:ext cx="4218880" cy="93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76" y="488097"/>
            <a:ext cx="392722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ЛДП «Дружные ребята» в ВК :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0889" y="5073012"/>
            <a:ext cx="856895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2897" y="5423470"/>
            <a:ext cx="842493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/>
              </a:rPr>
              <a:t>Ссылка на страницу ВК: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https://vk.com/club195540418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8489" y="1331217"/>
            <a:ext cx="3672408" cy="329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0976" y="1343853"/>
            <a:ext cx="3672408" cy="329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833" y="1631860"/>
            <a:ext cx="2706693" cy="27066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51763" y="239088"/>
            <a:ext cx="3956208" cy="93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99454" y="517701"/>
            <a:ext cx="3460825" cy="3705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99454" y="525923"/>
            <a:ext cx="3451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ЛДП «Дружные ребята»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48" y="1591534"/>
            <a:ext cx="2757689" cy="27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0" y="692696"/>
            <a:ext cx="8820472" cy="48320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Организация пришкольных лагерей  - одна из интереснейших и важнейших форм работы с обучающимися во время  каникул.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Основная миссия лагеря дневного пребывания - организация свободного времени детей, отдыха, их здоровья в летний период. </a:t>
            </a:r>
          </a:p>
          <a:p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   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Пришкольный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 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оздоровительный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лагерь с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дневным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пребыванием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детей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“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Дружные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ребята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"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основан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на </a:t>
            </a:r>
            <a:r>
              <a:rPr lang="uk-UA" sz="2400" dirty="0" err="1">
                <a:solidFill>
                  <a:prstClr val="black"/>
                </a:solidFill>
                <a:latin typeface="Times New Roman" pitchFamily="18" charset="0"/>
              </a:rPr>
              <a:t>базе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</a:rPr>
              <a:t> МБОУ «Школа № 86» г.о Самара с 2007 года.</a:t>
            </a:r>
          </a:p>
          <a:p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</a:rPr>
              <a:t>   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</a:rPr>
              <a:t>За отчетный период с 01 июня по  26 июня 2025г. в летнем лагере отдохнуло 119 учащихся с 2х- разовым и 3х разовым питанием.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В этом 2026 году по приказу ДО запланировано 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</a:rPr>
              <a:t>150 чел. 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Из них: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-126 чел.(дети 1-4 кл.) с 3х разовым питанием и сном.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- 24 чел. (дети 5-10 классов) с 2х разовым питанием , без сна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3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52"/>
            <a:ext cx="12192000" cy="6844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1119" y="329164"/>
            <a:ext cx="9177556" cy="56046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</a:rPr>
              <a:t>                                                  Режим работы в 2026г.: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8.00 - 8.30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детей 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(проверка температуры-утренний фильтр)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8.30 - 8.45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Зарядка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8.45 – 9.00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Линейка. Гимн РФ.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9.00 – 9.30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9.30 – 12.50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плану отрядов,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посещение спортивных мероприятий, кружков, секций, посещение культурно – массовых мероприятий, игры на свежем воздухе, конкурсы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1890395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12.50-13.00-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обеду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(дневной туалет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мытьё рук)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1890395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13.00 – 13.30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1890395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13.30 –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ко сну. Дневной моцион.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1890395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 –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15.00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Тихий час. Сон.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15.00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15.30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Пробуждение.</a:t>
            </a:r>
            <a:endParaRPr lang="ru-RU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15.30-16.00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</a:rPr>
              <a:t> – Полдник.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16.00-16.30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</a:rPr>
              <a:t> – Прогулка на свежем воздухе,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плану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отрядов, конкурсы.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16.30-17.00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домой.</a:t>
            </a:r>
            <a:endParaRPr lang="ru-RU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d_3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93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04675" y="476672"/>
            <a:ext cx="9655729" cy="572464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Основные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формы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реализации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задач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пришкольного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оздоровительного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лагеря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: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фильмы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видео-презентации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</a:t>
            </a:r>
          </a:p>
          <a:p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спектакли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интерактивы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соревнования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дискуссии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конкурсы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викторины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беседы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диспуты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ктд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игры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прогулки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на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свежем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воздухе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(до 60% от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всего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prstClr val="black"/>
                </a:solidFill>
                <a:latin typeface="Monotype Corsiva" pitchFamily="66" charset="0"/>
              </a:rPr>
              <a:t>времени</a:t>
            </a:r>
            <a:r>
              <a:rPr lang="uk-UA" sz="2400" b="1" dirty="0">
                <a:solidFill>
                  <a:prstClr val="black"/>
                </a:solidFill>
                <a:latin typeface="Monotype Corsiva" pitchFamily="66" charset="0"/>
              </a:rPr>
              <a:t>).</a:t>
            </a:r>
            <a:endParaRPr lang="ru-RU" sz="2400" b="1" dirty="0">
              <a:solidFill>
                <a:prstClr val="black"/>
              </a:solidFill>
              <a:latin typeface="Monotype Corsiva" pitchFamily="66" charset="0"/>
            </a:endParaRPr>
          </a:p>
          <a:p>
            <a:r>
              <a:rPr lang="uk-UA" dirty="0">
                <a:solidFill>
                  <a:prstClr val="black"/>
                </a:solidFill>
                <a:latin typeface="Monotype Corsiva" pitchFamily="66" charset="0"/>
              </a:rPr>
              <a:t>                          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лагере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 по АХЧ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Зам.директора по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питанию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директора по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ДОО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Медработник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В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ожатые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-ученики средних и старших классов (5-10 кл)</a:t>
            </a:r>
          </a:p>
          <a:p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бслуживающий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лагере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веселой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незабываемой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Все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лагеря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проявить 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</a:p>
          <a:p>
            <a:pPr algn="ctr"/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умственные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Режим дня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санитарно-гигиенических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физиологических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разного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0_9ca17_24a24867_XL.pn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14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9547" y="396258"/>
            <a:ext cx="17587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В 2024 году: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68006" y="784038"/>
            <a:ext cx="2942756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с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2026 года: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Calibri"/>
              </a:rPr>
              <a:t>Р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азработана новая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РАБОЧАЯ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ПРОГРАММА ВОСПИТАНИЯ 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/>
              </a:rPr>
              <a:t>для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организаций отдыха детей 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/>
              </a:rPr>
              <a:t>и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их оздоровления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с обязательной программой смены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2" y="784038"/>
            <a:ext cx="2734450" cy="3606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3926" y="1892034"/>
            <a:ext cx="18883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2025году: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63" y="2285630"/>
            <a:ext cx="3168352" cy="4064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0" y="3382794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" descr="d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402671" y="766733"/>
            <a:ext cx="9915787" cy="532453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программы: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создать благоприятные условия для укрепления здоровья и организации досуга учащихся школы в летний период.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работы с детьми, сочетающей развитие и воспитание ребят с оздоровительным отдыхом.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Сокращение детского и подросткового травматизма.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Профилактика детской и подростковой безнадзорности, правонарушений в летний период.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навыков общения и толерантности, культурного поведения, санитарно-гигиенической и экологической культуры.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Привитие навыков здорового образа жизни и культуры поведения.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творческих, организаторских, интеллектуальных способностей детей.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сферы познавательных интересов о себе и окружающем мире.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Обучение нормам социальной жизни, культуре взаимоотношений.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доброжелательной атмосферы, способствующей ориентации ребёнка на положительные действия и поступки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original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159896" y="904652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Девиз лагеря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«Ни шагу назад, ни шагу на месте, только вперед и только вместе!»</a:t>
            </a:r>
            <a:endParaRPr lang="ru-RU" sz="2400" b="1" dirty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72" y="2474312"/>
            <a:ext cx="4104456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1" y="2734999"/>
            <a:ext cx="2448304" cy="183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72" y="4887664"/>
            <a:ext cx="1998743" cy="149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0" y="960401"/>
            <a:ext cx="1944215" cy="1458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67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44" y="128570"/>
            <a:ext cx="6372083" cy="3372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401" r="17714" b="6601"/>
          <a:stretch/>
        </p:blipFill>
        <p:spPr>
          <a:xfrm>
            <a:off x="399556" y="143989"/>
            <a:ext cx="4334469" cy="3276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69" y="2919659"/>
            <a:ext cx="6228067" cy="3788161"/>
          </a:xfrm>
          <a:prstGeom prst="snip2DiagRect">
            <a:avLst>
              <a:gd name="adj1" fmla="val 2557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1052737"/>
            <a:ext cx="8229600" cy="4525963"/>
          </a:xfrm>
          <a:solidFill>
            <a:srgbClr val="FFFF00"/>
          </a:solidFill>
        </p:spPr>
        <p:txBody>
          <a:bodyPr/>
          <a:lstStyle/>
          <a:p>
            <a:pPr indent="0" algn="ctr">
              <a:buNone/>
            </a:pPr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endParaRPr lang="ru-RU" b="1" i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Памятка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родителей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1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Широкоэкранный</PresentationFormat>
  <Paragraphs>127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BatangChe</vt:lpstr>
      <vt:lpstr>Calibri</vt:lpstr>
      <vt:lpstr>Monotype Corsiva</vt:lpstr>
      <vt:lpstr>Symbol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Рената Анатольевна</dc:creator>
  <cp:lastModifiedBy>Рената Анатольевна</cp:lastModifiedBy>
  <cp:revision>1</cp:revision>
  <dcterms:created xsi:type="dcterms:W3CDTF">2026-05-23T06:31:20Z</dcterms:created>
  <dcterms:modified xsi:type="dcterms:W3CDTF">2026-05-23T06:31:32Z</dcterms:modified>
</cp:coreProperties>
</file>